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5"/>
  </p:notesMasterIdLst>
  <p:handoutMasterIdLst>
    <p:handoutMasterId r:id="rId26"/>
  </p:handoutMasterIdLst>
  <p:sldIdLst>
    <p:sldId id="312" r:id="rId5"/>
    <p:sldId id="304" r:id="rId6"/>
    <p:sldId id="307" r:id="rId7"/>
    <p:sldId id="281" r:id="rId8"/>
    <p:sldId id="315" r:id="rId9"/>
    <p:sldId id="317" r:id="rId10"/>
    <p:sldId id="319" r:id="rId11"/>
    <p:sldId id="321" r:id="rId12"/>
    <p:sldId id="323" r:id="rId13"/>
    <p:sldId id="324" r:id="rId14"/>
    <p:sldId id="328" r:id="rId15"/>
    <p:sldId id="329" r:id="rId16"/>
    <p:sldId id="330" r:id="rId17"/>
    <p:sldId id="331" r:id="rId18"/>
    <p:sldId id="334" r:id="rId19"/>
    <p:sldId id="332" r:id="rId20"/>
    <p:sldId id="335" r:id="rId21"/>
    <p:sldId id="325" r:id="rId22"/>
    <p:sldId id="327" r:id="rId23"/>
    <p:sldId id="326" r:id="rId24"/>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akr" initials="B" lastIdx="1" clrIdx="0">
    <p:extLst>
      <p:ext uri="{19B8F6BF-5375-455C-9EA6-DF929625EA0E}">
        <p15:presenceInfo xmlns:p15="http://schemas.microsoft.com/office/powerpoint/2012/main" userId="Bak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5CDCE"/>
    <a:srgbClr val="CCBE89"/>
    <a:srgbClr val="AAC3E8"/>
    <a:srgbClr val="D2D592"/>
    <a:srgbClr val="DE8C8C"/>
    <a:srgbClr val="FDFBF6"/>
    <a:srgbClr val="AAC4E9"/>
    <a:srgbClr val="DF8C8C"/>
    <a:srgbClr val="D4D5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03" autoAdjust="0"/>
    <p:restoredTop sz="95388" autoAdjust="0"/>
  </p:normalViewPr>
  <p:slideViewPr>
    <p:cSldViewPr snapToGrid="0" snapToObjects="1">
      <p:cViewPr varScale="1">
        <p:scale>
          <a:sx n="68" d="100"/>
          <a:sy n="68" d="100"/>
        </p:scale>
        <p:origin x="468" y="7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914401" y="849782"/>
            <a:ext cx="6161648" cy="4566280"/>
          </a:xfrm>
        </p:spPr>
        <p:txBody>
          <a:bodyPr anchor="ctr"/>
          <a:lstStyle/>
          <a:p>
            <a:pPr marL="0" marR="0" algn="ctr">
              <a:lnSpc>
                <a:spcPct val="107000"/>
              </a:lnSpc>
              <a:spcAft>
                <a:spcPts val="800"/>
              </a:spcAft>
            </a:pPr>
            <a:r>
              <a:rPr lang="en-US" sz="4000" b="1" kern="100" dirty="0">
                <a:effectLst/>
                <a:latin typeface="Calibri" panose="020F0502020204030204" pitchFamily="34" charset="0"/>
                <a:ea typeface="Calibri" panose="020F0502020204030204" pitchFamily="34" charset="0"/>
                <a:cs typeface="Arial" panose="020B0604020202020204" pitchFamily="34" charset="0"/>
              </a:rPr>
              <a:t>Spam Detection AI Model</a:t>
            </a:r>
            <a:endParaRPr lang="en-US" sz="40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587F249-249E-0F41-4302-3924771E2B2E}"/>
              </a:ext>
            </a:extLst>
          </p:cNvPr>
          <p:cNvPicPr>
            <a:picLocks noChangeAspect="1"/>
          </p:cNvPicPr>
          <p:nvPr/>
        </p:nvPicPr>
        <p:blipFill>
          <a:blip r:embed="rId3"/>
          <a:stretch>
            <a:fillRect/>
          </a:stretch>
        </p:blipFill>
        <p:spPr>
          <a:xfrm flipH="1">
            <a:off x="7638757" y="562709"/>
            <a:ext cx="4473526" cy="5795888"/>
          </a:xfrm>
          <a:prstGeom prst="flowChartDelay">
            <a:avLst/>
          </a:prstGeom>
        </p:spPr>
      </p:pic>
    </p:spTree>
    <p:extLst>
      <p:ext uri="{BB962C8B-B14F-4D97-AF65-F5344CB8AC3E}">
        <p14:creationId xmlns:p14="http://schemas.microsoft.com/office/powerpoint/2010/main" val="220243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5A6D-7C94-026D-71C2-22CEDA176B51}"/>
              </a:ext>
            </a:extLst>
          </p:cNvPr>
          <p:cNvSpPr>
            <a:spLocks noGrp="1"/>
          </p:cNvSpPr>
          <p:nvPr>
            <p:ph type="title"/>
          </p:nvPr>
        </p:nvSpPr>
        <p:spPr>
          <a:xfrm>
            <a:off x="2679268" y="351841"/>
            <a:ext cx="9386123" cy="994164"/>
          </a:xfrm>
        </p:spPr>
        <p:txBody>
          <a:bodyPr/>
          <a:lstStyle/>
          <a:p>
            <a:r>
              <a:rPr lang="en-US" sz="3200" dirty="0">
                <a:latin typeface="Sabon Next LT (Body)"/>
              </a:rPr>
              <a:t>7. Challenges and Considerations</a:t>
            </a:r>
          </a:p>
        </p:txBody>
      </p:sp>
      <p:sp>
        <p:nvSpPr>
          <p:cNvPr id="3" name="Content Placeholder 2">
            <a:extLst>
              <a:ext uri="{FF2B5EF4-FFF2-40B4-BE49-F238E27FC236}">
                <a16:creationId xmlns:a16="http://schemas.microsoft.com/office/drawing/2014/main" id="{3BF35668-85E5-6BDD-84F9-F7BDF899F6E0}"/>
              </a:ext>
            </a:extLst>
          </p:cNvPr>
          <p:cNvSpPr>
            <a:spLocks noGrp="1"/>
          </p:cNvSpPr>
          <p:nvPr>
            <p:ph sz="half" idx="2"/>
          </p:nvPr>
        </p:nvSpPr>
        <p:spPr>
          <a:xfrm>
            <a:off x="2912013" y="2233850"/>
            <a:ext cx="8623495" cy="3998138"/>
          </a:xfrm>
        </p:spPr>
        <p:txBody>
          <a:bodyPr>
            <a:normAutofit/>
          </a:bodyPr>
          <a:lstStyle/>
          <a:p>
            <a:r>
              <a:rPr lang="en-US" sz="2000" b="1" dirty="0"/>
              <a:t> Data Quality:</a:t>
            </a:r>
            <a:r>
              <a:rPr lang="en-US" sz="2000" dirty="0"/>
              <a:t> The quality and size of the dataset directly impact the model's performance. Smaller or noisy datasets may lead to overfitting or poor generalization.</a:t>
            </a:r>
          </a:p>
          <a:p>
            <a:pPr lvl="0"/>
            <a:r>
              <a:rPr lang="en-US" sz="2000" b="1" dirty="0"/>
              <a:t>Model Overfitting: </a:t>
            </a:r>
            <a:r>
              <a:rPr lang="en-US" sz="2000" dirty="0"/>
              <a:t>Ensuring the model generalizes well on unseen data by tuning hyperparameters and using techniques like cross-validation.</a:t>
            </a:r>
          </a:p>
          <a:p>
            <a:pPr lvl="0"/>
            <a:r>
              <a:rPr lang="en-US" sz="2000" b="1" dirty="0"/>
              <a:t>Real-time Latency:</a:t>
            </a:r>
            <a:r>
              <a:rPr lang="en-US" sz="2000" dirty="0"/>
              <a:t> For real-time spam filtering, the model must make predictions quickly without significant delays.</a:t>
            </a:r>
          </a:p>
          <a:p>
            <a:pPr lvl="0"/>
            <a:r>
              <a:rPr lang="en-US" sz="2000" b="1" dirty="0"/>
              <a:t>Handling New Spam Techniques:</a:t>
            </a:r>
            <a:r>
              <a:rPr lang="en-US" sz="2000" dirty="0"/>
              <a:t> Spam messages evolve over time, so the model must be periodically retrained with new data to handle emerging spam techniques.</a:t>
            </a:r>
          </a:p>
        </p:txBody>
      </p:sp>
      <p:sp>
        <p:nvSpPr>
          <p:cNvPr id="4" name="Slide Number Placeholder 3">
            <a:extLst>
              <a:ext uri="{FF2B5EF4-FFF2-40B4-BE49-F238E27FC236}">
                <a16:creationId xmlns:a16="http://schemas.microsoft.com/office/drawing/2014/main" id="{01D88509-3C99-25BE-9CC0-BDA9236E0817}"/>
              </a:ext>
            </a:extLst>
          </p:cNvPr>
          <p:cNvSpPr>
            <a:spLocks noGrp="1"/>
          </p:cNvSpPr>
          <p:nvPr>
            <p:ph type="sldNum" sz="quarter" idx="10"/>
          </p:nvPr>
        </p:nvSpPr>
        <p:spPr/>
        <p:txBody>
          <a:bodyPr/>
          <a:lstStyle/>
          <a:p>
            <a:fld id="{48F63A3B-78C7-47BE-AE5E-E10140E04643}" type="slidenum">
              <a:rPr lang="en-US" smtClean="0"/>
              <a:pPr/>
              <a:t>10</a:t>
            </a:fld>
            <a:endParaRPr lang="en-US" dirty="0"/>
          </a:p>
        </p:txBody>
      </p:sp>
    </p:spTree>
    <p:extLst>
      <p:ext uri="{BB962C8B-B14F-4D97-AF65-F5344CB8AC3E}">
        <p14:creationId xmlns:p14="http://schemas.microsoft.com/office/powerpoint/2010/main" val="1886782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6B3EB0-6C1D-A3C8-8E8D-A350A87F0D57}"/>
              </a:ext>
            </a:extLst>
          </p:cNvPr>
          <p:cNvPicPr>
            <a:picLocks noChangeAspect="1"/>
          </p:cNvPicPr>
          <p:nvPr/>
        </p:nvPicPr>
        <p:blipFill>
          <a:blip r:embed="rId2"/>
          <a:stretch>
            <a:fillRect/>
          </a:stretch>
        </p:blipFill>
        <p:spPr>
          <a:xfrm>
            <a:off x="872198" y="206984"/>
            <a:ext cx="8046720" cy="6444031"/>
          </a:xfrm>
          <a:prstGeom prst="rect">
            <a:avLst/>
          </a:prstGeom>
        </p:spPr>
      </p:pic>
    </p:spTree>
    <p:extLst>
      <p:ext uri="{BB962C8B-B14F-4D97-AF65-F5344CB8AC3E}">
        <p14:creationId xmlns:p14="http://schemas.microsoft.com/office/powerpoint/2010/main" val="229752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09CB86-72A4-0E96-76FC-A690F6F0B7AB}"/>
              </a:ext>
            </a:extLst>
          </p:cNvPr>
          <p:cNvPicPr>
            <a:picLocks noChangeAspect="1"/>
          </p:cNvPicPr>
          <p:nvPr/>
        </p:nvPicPr>
        <p:blipFill>
          <a:blip r:embed="rId2"/>
          <a:stretch>
            <a:fillRect/>
          </a:stretch>
        </p:blipFill>
        <p:spPr>
          <a:xfrm>
            <a:off x="2602523" y="559867"/>
            <a:ext cx="7816309" cy="6047756"/>
          </a:xfrm>
          <a:prstGeom prst="rect">
            <a:avLst/>
          </a:prstGeom>
        </p:spPr>
      </p:pic>
    </p:spTree>
    <p:extLst>
      <p:ext uri="{BB962C8B-B14F-4D97-AF65-F5344CB8AC3E}">
        <p14:creationId xmlns:p14="http://schemas.microsoft.com/office/powerpoint/2010/main" val="245073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4E256-F284-5689-1E57-4C2B718D8282}"/>
              </a:ext>
            </a:extLst>
          </p:cNvPr>
          <p:cNvPicPr>
            <a:picLocks noChangeAspect="1"/>
          </p:cNvPicPr>
          <p:nvPr/>
        </p:nvPicPr>
        <p:blipFill>
          <a:blip r:embed="rId2"/>
          <a:stretch>
            <a:fillRect/>
          </a:stretch>
        </p:blipFill>
        <p:spPr>
          <a:xfrm>
            <a:off x="1918488" y="478302"/>
            <a:ext cx="8355023" cy="6167499"/>
          </a:xfrm>
          <a:prstGeom prst="rect">
            <a:avLst/>
          </a:prstGeom>
        </p:spPr>
      </p:pic>
    </p:spTree>
    <p:extLst>
      <p:ext uri="{BB962C8B-B14F-4D97-AF65-F5344CB8AC3E}">
        <p14:creationId xmlns:p14="http://schemas.microsoft.com/office/powerpoint/2010/main" val="421671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156EF9-DC9F-47BA-C528-41A43D174E37}"/>
              </a:ext>
            </a:extLst>
          </p:cNvPr>
          <p:cNvSpPr txBox="1"/>
          <p:nvPr/>
        </p:nvSpPr>
        <p:spPr>
          <a:xfrm>
            <a:off x="464233" y="807615"/>
            <a:ext cx="9805181" cy="3692165"/>
          </a:xfrm>
          <a:prstGeom prst="rect">
            <a:avLst/>
          </a:prstGeom>
          <a:noFill/>
        </p:spPr>
        <p:txBody>
          <a:bodyPr wrap="square">
            <a:spAutoFit/>
          </a:bodyPr>
          <a:lstStyle/>
          <a:p>
            <a:r>
              <a:rPr lang="en-US" sz="2800" b="1" dirty="0">
                <a:solidFill>
                  <a:schemeClr val="accent6">
                    <a:lumMod val="50000"/>
                  </a:schemeClr>
                </a:solidFill>
              </a:rPr>
              <a:t>Spam Example:</a:t>
            </a:r>
          </a:p>
          <a:p>
            <a:endParaRPr lang="en-US" sz="2000" b="1" dirty="0">
              <a:solidFill>
                <a:schemeClr val="accent6">
                  <a:lumMod val="50000"/>
                </a:schemeClr>
              </a:solidFill>
            </a:endParaRPr>
          </a:p>
          <a:p>
            <a:r>
              <a:rPr lang="en-US" sz="2000" b="1" dirty="0">
                <a:solidFill>
                  <a:schemeClr val="accent6">
                    <a:lumMod val="50000"/>
                  </a:schemeClr>
                </a:solidFill>
              </a:rPr>
              <a:t>Message</a:t>
            </a:r>
            <a:r>
              <a:rPr lang="en-US" sz="2000" dirty="0">
                <a:solidFill>
                  <a:schemeClr val="accent6">
                    <a:lumMod val="50000"/>
                  </a:schemeClr>
                </a:solidFill>
              </a:rPr>
              <a:t>:</a:t>
            </a:r>
            <a:br>
              <a:rPr lang="en-US" sz="2000" dirty="0">
                <a:solidFill>
                  <a:schemeClr val="accent6">
                    <a:lumMod val="50000"/>
                  </a:schemeClr>
                </a:solidFill>
              </a:rPr>
            </a:br>
            <a:r>
              <a:rPr lang="en-US" sz="2000" i="1" dirty="0">
                <a:solidFill>
                  <a:schemeClr val="accent6">
                    <a:lumMod val="50000"/>
                  </a:schemeClr>
                </a:solidFill>
              </a:rPr>
              <a:t>Congratulations! You've won a $1000 gift card. Click here to claim your prize now!</a:t>
            </a:r>
          </a:p>
          <a:p>
            <a:endParaRPr lang="en-US" sz="2000" dirty="0">
              <a:solidFill>
                <a:schemeClr val="accent6">
                  <a:lumMod val="50000"/>
                </a:schemeClr>
              </a:solidFill>
            </a:endParaRPr>
          </a:p>
          <a:p>
            <a:pPr>
              <a:buFont typeface="Arial" panose="020B0604020202020204" pitchFamily="34" charset="0"/>
              <a:buChar char="•"/>
            </a:pPr>
            <a:r>
              <a:rPr lang="en-US" sz="2000" b="1" dirty="0">
                <a:solidFill>
                  <a:schemeClr val="accent6">
                    <a:lumMod val="50000"/>
                  </a:schemeClr>
                </a:solidFill>
              </a:rPr>
              <a:t>Reason</a:t>
            </a:r>
            <a:r>
              <a:rPr lang="en-US" sz="2000" dirty="0">
                <a:solidFill>
                  <a:schemeClr val="accent6">
                    <a:lumMod val="50000"/>
                  </a:schemeClr>
                </a:solidFill>
              </a:rPr>
              <a:t>: This message is a typical </a:t>
            </a:r>
            <a:r>
              <a:rPr lang="en-US" sz="2000" b="1" dirty="0">
                <a:solidFill>
                  <a:schemeClr val="accent6">
                    <a:lumMod val="50000"/>
                  </a:schemeClr>
                </a:solidFill>
              </a:rPr>
              <a:t>spam</a:t>
            </a:r>
            <a:r>
              <a:rPr lang="en-US" sz="2000" dirty="0">
                <a:solidFill>
                  <a:schemeClr val="accent6">
                    <a:lumMod val="50000"/>
                  </a:schemeClr>
                </a:solidFill>
              </a:rPr>
              <a:t> message because it contains an unsolicited offer, often linked to phishing or other scams. It aims to get the user to click on a link to steal personal information or install malware.</a:t>
            </a:r>
          </a:p>
          <a:p>
            <a:pPr>
              <a:buFont typeface="Arial" panose="020B0604020202020204" pitchFamily="34" charset="0"/>
              <a:buChar char="•"/>
            </a:pPr>
            <a:endParaRPr lang="en-US" sz="2000" dirty="0">
              <a:solidFill>
                <a:schemeClr val="accent6">
                  <a:lumMod val="50000"/>
                </a:schemeClr>
              </a:solidFill>
            </a:endParaRPr>
          </a:p>
          <a:p>
            <a:r>
              <a:rPr lang="en-US" sz="2800" b="1"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Output:</a:t>
            </a:r>
            <a:endParaRPr lang="en-US" sz="2800"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endParaRPr>
          </a:p>
          <a:p>
            <a:endParaRPr lang="en-US" sz="2000" dirty="0">
              <a:solidFill>
                <a:schemeClr val="accent6">
                  <a:lumMod val="50000"/>
                </a:schemeClr>
              </a:solidFill>
            </a:endParaRPr>
          </a:p>
        </p:txBody>
      </p:sp>
      <p:pic>
        <p:nvPicPr>
          <p:cNvPr id="4" name="Picture 3">
            <a:extLst>
              <a:ext uri="{FF2B5EF4-FFF2-40B4-BE49-F238E27FC236}">
                <a16:creationId xmlns:a16="http://schemas.microsoft.com/office/drawing/2014/main" id="{74210F97-E3EE-90AD-1696-19B5811DAD97}"/>
              </a:ext>
            </a:extLst>
          </p:cNvPr>
          <p:cNvPicPr>
            <a:picLocks noChangeAspect="1"/>
          </p:cNvPicPr>
          <p:nvPr/>
        </p:nvPicPr>
        <p:blipFill>
          <a:blip r:embed="rId2"/>
          <a:stretch>
            <a:fillRect/>
          </a:stretch>
        </p:blipFill>
        <p:spPr>
          <a:xfrm>
            <a:off x="703385" y="4360985"/>
            <a:ext cx="10904251" cy="1801942"/>
          </a:xfrm>
          <a:prstGeom prst="rect">
            <a:avLst/>
          </a:prstGeom>
        </p:spPr>
      </p:pic>
    </p:spTree>
    <p:extLst>
      <p:ext uri="{BB962C8B-B14F-4D97-AF65-F5344CB8AC3E}">
        <p14:creationId xmlns:p14="http://schemas.microsoft.com/office/powerpoint/2010/main" val="152124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EEDED3A-D0D8-19B4-0751-1D6294A68C53}"/>
              </a:ext>
            </a:extLst>
          </p:cNvPr>
          <p:cNvSpPr>
            <a:spLocks noGrp="1"/>
          </p:cNvSpPr>
          <p:nvPr>
            <p:ph type="sldNum" sz="quarter" idx="10"/>
          </p:nvPr>
        </p:nvSpPr>
        <p:spPr/>
        <p:txBody>
          <a:bodyPr/>
          <a:lstStyle/>
          <a:p>
            <a:fld id="{48F63A3B-78C7-47BE-AE5E-E10140E04643}" type="slidenum">
              <a:rPr lang="en-US" smtClean="0"/>
              <a:pPr/>
              <a:t>15</a:t>
            </a:fld>
            <a:endParaRPr lang="en-US" dirty="0"/>
          </a:p>
        </p:txBody>
      </p:sp>
      <p:sp>
        <p:nvSpPr>
          <p:cNvPr id="7" name="TextBox 6">
            <a:extLst>
              <a:ext uri="{FF2B5EF4-FFF2-40B4-BE49-F238E27FC236}">
                <a16:creationId xmlns:a16="http://schemas.microsoft.com/office/drawing/2014/main" id="{9BE180EB-59F2-433A-9318-99E2C4EE083A}"/>
              </a:ext>
            </a:extLst>
          </p:cNvPr>
          <p:cNvSpPr txBox="1"/>
          <p:nvPr/>
        </p:nvSpPr>
        <p:spPr>
          <a:xfrm>
            <a:off x="1266092" y="527484"/>
            <a:ext cx="8950113" cy="4244047"/>
          </a:xfrm>
          <a:prstGeom prst="rect">
            <a:avLst/>
          </a:prstGeom>
          <a:noFill/>
        </p:spPr>
        <p:txBody>
          <a:bodyPr wrap="square">
            <a:spAutoFit/>
          </a:bodyPr>
          <a:lstStyle/>
          <a:p>
            <a:pPr indent="457200">
              <a:lnSpc>
                <a:spcPct val="107000"/>
              </a:lnSpc>
              <a:spcAft>
                <a:spcPts val="800"/>
              </a:spcAft>
            </a:pPr>
            <a:r>
              <a:rPr lang="en-US" sz="2400" b="1" dirty="0">
                <a:solidFill>
                  <a:schemeClr val="accent6">
                    <a:lumMod val="50000"/>
                  </a:schemeClr>
                </a:solidFill>
              </a:rPr>
              <a:t>Spam Example:</a:t>
            </a:r>
            <a:endParaRPr lang="en-US" sz="2400" b="1" kern="100" dirty="0">
              <a:solidFill>
                <a:schemeClr val="accent6">
                  <a:lumMod val="50000"/>
                </a:schemeClr>
              </a:solidFill>
              <a:latin typeface="Calibri" panose="020F0502020204030204" pitchFamily="34" charset="0"/>
              <a:cs typeface="Arial" panose="020B0604020202020204" pitchFamily="34" charset="0"/>
            </a:endParaRPr>
          </a:p>
          <a:p>
            <a:pPr indent="457200">
              <a:lnSpc>
                <a:spcPct val="107000"/>
              </a:lnSpc>
              <a:spcAft>
                <a:spcPts val="800"/>
              </a:spcAft>
            </a:pPr>
            <a:r>
              <a:rPr lang="en-US" sz="2400" b="1"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Message</a:t>
            </a:r>
            <a:r>
              <a:rPr lang="en-US" sz="2000"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a:t>
            </a:r>
            <a:br>
              <a:rPr lang="en-US" sz="2000"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br>
            <a:r>
              <a:rPr lang="ar-EG" sz="2000"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      </a:t>
            </a:r>
            <a:r>
              <a:rPr lang="en-US" sz="2000" i="1" kern="100" dirty="0">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rPr>
              <a:t>For sale - arsenal dartboard. Good condition but no doubles or trebles! </a:t>
            </a:r>
            <a:endParaRPr lang="ar-EG" sz="2000" i="1" kern="100" dirty="0">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endParaRPr>
          </a:p>
          <a:p>
            <a:pPr indent="457200">
              <a:lnSpc>
                <a:spcPct val="107000"/>
              </a:lnSpc>
              <a:spcAft>
                <a:spcPts val="800"/>
              </a:spcAft>
            </a:pPr>
            <a:endParaRPr lang="ar-EG" sz="2000" i="1" kern="100" dirty="0">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endParaRPr>
          </a:p>
          <a:p>
            <a:pPr indent="457200">
              <a:lnSpc>
                <a:spcPct val="107000"/>
              </a:lnSpc>
              <a:spcAft>
                <a:spcPts val="800"/>
              </a:spcAft>
            </a:pPr>
            <a:r>
              <a:rPr lang="en-US" sz="2000" b="1"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Why it's spam</a:t>
            </a:r>
            <a:r>
              <a:rPr lang="en-US" sz="2000"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 </a:t>
            </a:r>
            <a:r>
              <a:rPr lang="en-US" sz="2000" kern="100" dirty="0">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rPr>
              <a:t>Promotional Nature: The use of the phrase "For sale" </a:t>
            </a:r>
            <a:endParaRPr lang="ar-EG" sz="2000" kern="100" dirty="0">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endParaRPr>
          </a:p>
          <a:p>
            <a:pPr indent="457200">
              <a:lnSpc>
                <a:spcPct val="107000"/>
              </a:lnSpc>
              <a:spcAft>
                <a:spcPts val="800"/>
              </a:spcAft>
            </a:pPr>
            <a:r>
              <a:rPr lang="en-US" sz="2000" kern="100" dirty="0">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rPr>
              <a:t>suggests an advertisement or offer to sell something.</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000" kern="100" dirty="0">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rPr>
              <a:t>Pattern Recognition: The classifier has learned that similar phrases (like "For sale") are often associated with spam, especially in the context of unsolicited messages about products or services. </a:t>
            </a:r>
            <a:endParaRPr lang="ar-EG" sz="2000" kern="100" dirty="0">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Aft>
                <a:spcPts val="800"/>
              </a:spcAft>
              <a:buSzPts val="1000"/>
              <a:tabLst>
                <a:tab pos="457200" algn="l"/>
              </a:tabLst>
            </a:pPr>
            <a:r>
              <a:rPr lang="en-US" sz="2800" b="1"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Output:</a:t>
            </a:r>
            <a:endParaRPr lang="en-US" sz="1400"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EB10F1D-63FE-6898-A53E-1A3EC1AD9F5C}"/>
              </a:ext>
            </a:extLst>
          </p:cNvPr>
          <p:cNvPicPr>
            <a:picLocks noChangeAspect="1"/>
          </p:cNvPicPr>
          <p:nvPr/>
        </p:nvPicPr>
        <p:blipFill>
          <a:blip r:embed="rId2"/>
          <a:stretch>
            <a:fillRect/>
          </a:stretch>
        </p:blipFill>
        <p:spPr>
          <a:xfrm>
            <a:off x="663397" y="4799704"/>
            <a:ext cx="11209735" cy="1530812"/>
          </a:xfrm>
          <a:prstGeom prst="rect">
            <a:avLst/>
          </a:prstGeom>
        </p:spPr>
      </p:pic>
    </p:spTree>
    <p:extLst>
      <p:ext uri="{BB962C8B-B14F-4D97-AF65-F5344CB8AC3E}">
        <p14:creationId xmlns:p14="http://schemas.microsoft.com/office/powerpoint/2010/main" val="181662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044E94B-6F1A-C3E6-3549-E67B9C56B36D}"/>
              </a:ext>
            </a:extLst>
          </p:cNvPr>
          <p:cNvSpPr txBox="1"/>
          <p:nvPr/>
        </p:nvSpPr>
        <p:spPr>
          <a:xfrm>
            <a:off x="3668150" y="433506"/>
            <a:ext cx="7867357" cy="3933384"/>
          </a:xfrm>
          <a:prstGeom prst="rect">
            <a:avLst/>
          </a:prstGeom>
          <a:noFill/>
        </p:spPr>
        <p:txBody>
          <a:bodyPr wrap="square">
            <a:spAutoFit/>
          </a:bodyPr>
          <a:lstStyle/>
          <a:p>
            <a:pPr marL="0" marR="0">
              <a:lnSpc>
                <a:spcPct val="107000"/>
              </a:lnSpc>
              <a:spcAft>
                <a:spcPts val="800"/>
              </a:spcAft>
            </a:pPr>
            <a:r>
              <a:rPr lang="en-US" sz="3600" b="1"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Non-Spam (Ham) Example:</a:t>
            </a:r>
            <a:endParaRPr lang="en-US" b="1"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Aft>
                <a:spcPts val="800"/>
              </a:spcAft>
            </a:pPr>
            <a:r>
              <a:rPr lang="en-US" sz="2800" b="1"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Message</a:t>
            </a:r>
            <a:r>
              <a:rPr lang="en-US" sz="2800"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a:t>
            </a:r>
            <a:br>
              <a:rPr lang="en-US" sz="2400"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br>
            <a:r>
              <a:rPr lang="en-US" sz="2400" i="1"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"Hey, are we still on for dinner tomorrow at 7 PM?"</a:t>
            </a:r>
            <a:endParaRPr lang="en-US" sz="1400"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Reason</a:t>
            </a:r>
            <a:r>
              <a:rPr lang="en-US" sz="2400"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 This message is </a:t>
            </a:r>
            <a:r>
              <a:rPr lang="en-US" sz="2400" b="1"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non-spam</a:t>
            </a:r>
            <a:r>
              <a:rPr lang="en-US" sz="2400"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 (ham) because it is a regular, personal communication between individuals. It is legitimate and not intended for mass distribution or to deceive the recipient.</a:t>
            </a:r>
            <a:endParaRPr lang="en-US" sz="2400" kern="100" dirty="0">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buSzPts val="1000"/>
              <a:tabLst>
                <a:tab pos="457200" algn="l"/>
              </a:tabLst>
            </a:pPr>
            <a:r>
              <a:rPr lang="en-US" sz="3200" b="1"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Output</a:t>
            </a:r>
            <a:r>
              <a:rPr lang="en-US" sz="1800" b="1"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3BA3E8C-712B-7C59-EF77-0E2E50D71E2C}"/>
              </a:ext>
            </a:extLst>
          </p:cNvPr>
          <p:cNvPicPr>
            <a:picLocks noChangeAspect="1"/>
          </p:cNvPicPr>
          <p:nvPr/>
        </p:nvPicPr>
        <p:blipFill>
          <a:blip r:embed="rId2"/>
          <a:stretch>
            <a:fillRect/>
          </a:stretch>
        </p:blipFill>
        <p:spPr>
          <a:xfrm>
            <a:off x="1026941" y="4577906"/>
            <a:ext cx="10921959" cy="1620889"/>
          </a:xfrm>
          <a:prstGeom prst="rect">
            <a:avLst/>
          </a:prstGeom>
        </p:spPr>
      </p:pic>
    </p:spTree>
    <p:extLst>
      <p:ext uri="{BB962C8B-B14F-4D97-AF65-F5344CB8AC3E}">
        <p14:creationId xmlns:p14="http://schemas.microsoft.com/office/powerpoint/2010/main" val="22610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69498C9-5E3A-53A2-69D1-C3BEC2E0D704}"/>
              </a:ext>
            </a:extLst>
          </p:cNvPr>
          <p:cNvSpPr>
            <a:spLocks noGrp="1"/>
          </p:cNvSpPr>
          <p:nvPr>
            <p:ph type="sldNum" sz="quarter" idx="10"/>
          </p:nvPr>
        </p:nvSpPr>
        <p:spPr/>
        <p:txBody>
          <a:bodyPr/>
          <a:lstStyle/>
          <a:p>
            <a:fld id="{48F63A3B-78C7-47BE-AE5E-E10140E04643}" type="slidenum">
              <a:rPr lang="en-US" smtClean="0"/>
              <a:pPr/>
              <a:t>17</a:t>
            </a:fld>
            <a:endParaRPr lang="en-US" dirty="0"/>
          </a:p>
        </p:txBody>
      </p:sp>
      <p:sp>
        <p:nvSpPr>
          <p:cNvPr id="7" name="TextBox 6">
            <a:extLst>
              <a:ext uri="{FF2B5EF4-FFF2-40B4-BE49-F238E27FC236}">
                <a16:creationId xmlns:a16="http://schemas.microsoft.com/office/drawing/2014/main" id="{C11719E3-A64C-A841-D184-23699D8B4214}"/>
              </a:ext>
            </a:extLst>
          </p:cNvPr>
          <p:cNvSpPr txBox="1"/>
          <p:nvPr/>
        </p:nvSpPr>
        <p:spPr>
          <a:xfrm>
            <a:off x="998807" y="692943"/>
            <a:ext cx="10778912" cy="4582088"/>
          </a:xfrm>
          <a:prstGeom prst="rect">
            <a:avLst/>
          </a:prstGeom>
          <a:noFill/>
        </p:spPr>
        <p:txBody>
          <a:bodyPr wrap="square">
            <a:spAutoFit/>
          </a:bodyPr>
          <a:lstStyle/>
          <a:p>
            <a:pPr>
              <a:lnSpc>
                <a:spcPct val="107000"/>
              </a:lnSpc>
              <a:spcAft>
                <a:spcPts val="800"/>
              </a:spcAft>
            </a:pPr>
            <a:r>
              <a:rPr lang="en-US" sz="2400" b="1"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Non-Spam (Ham) Example:</a:t>
            </a:r>
          </a:p>
          <a:p>
            <a:pPr>
              <a:lnSpc>
                <a:spcPct val="107000"/>
              </a:lnSpc>
              <a:spcAft>
                <a:spcPts val="800"/>
              </a:spcAft>
            </a:pPr>
            <a:r>
              <a:rPr lang="en-US" sz="2400" b="1"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Message</a:t>
            </a:r>
            <a:r>
              <a:rPr lang="en-US" sz="2400"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a:t>
            </a:r>
            <a:br>
              <a:rPr lang="en-US" sz="2400"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br>
            <a:r>
              <a:rPr lang="ar-EG" sz="2400"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       </a:t>
            </a:r>
            <a:r>
              <a:rPr lang="en-US" sz="2400" i="1" kern="100" dirty="0">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rPr>
              <a:t>Thanks for </a:t>
            </a:r>
            <a:r>
              <a:rPr lang="en-US" sz="2400" i="1" kern="100" dirty="0" err="1">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rPr>
              <a:t>ve</a:t>
            </a:r>
            <a:r>
              <a:rPr lang="en-US" sz="2400" i="1" kern="100" dirty="0">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rPr>
              <a:t> lovely </a:t>
            </a:r>
            <a:r>
              <a:rPr lang="en-US" sz="2400" i="1" kern="100" dirty="0" err="1">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rPr>
              <a:t>wisheds</a:t>
            </a:r>
            <a:r>
              <a:rPr lang="en-US" sz="2400" i="1" kern="100" dirty="0">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rPr>
              <a:t>. You rock </a:t>
            </a:r>
            <a:endParaRPr lang="ar-EG" sz="2400" i="1" kern="100" dirty="0">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ar-EG" sz="2400" b="1" i="1"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2400" b="1"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Why it's non-spam</a:t>
            </a:r>
            <a:r>
              <a:rPr lang="en-US" sz="2400"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 </a:t>
            </a:r>
            <a:r>
              <a:rPr lang="en-US" sz="2400" kern="100" dirty="0">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rPr>
              <a:t>The message "Thanks for </a:t>
            </a:r>
            <a:r>
              <a:rPr lang="en-US" sz="2400" kern="100" dirty="0" err="1">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rPr>
              <a:t>ve</a:t>
            </a:r>
            <a:r>
              <a:rPr lang="en-US" sz="2400" kern="100" dirty="0">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rPr>
              <a:t> lovely </a:t>
            </a:r>
            <a:r>
              <a:rPr lang="en-US" sz="2400" kern="100" dirty="0" err="1">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rPr>
              <a:t>wisheds</a:t>
            </a:r>
            <a:r>
              <a:rPr lang="en-US" sz="2400" kern="100" dirty="0">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rPr>
              <a:t>. You rock" is classified as ham because it has a personal and friendly tone, lacks any promotional language or unsolicited offers, and appears to be part of a genuine, positive interaction </a:t>
            </a:r>
            <a:endParaRPr lang="ar-EG" sz="2400" kern="100" dirty="0">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3200" b="1"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rPr>
              <a:t>Output:</a:t>
            </a:r>
            <a:endParaRPr lang="en-US" sz="3200"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endParaRPr lang="en-US" sz="2000" kern="100" dirty="0">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endParaRPr lang="en-US" sz="1600" kern="1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4397874-CE89-F4EB-F2CB-94998E466D7D}"/>
              </a:ext>
            </a:extLst>
          </p:cNvPr>
          <p:cNvPicPr>
            <a:picLocks noChangeAspect="1"/>
          </p:cNvPicPr>
          <p:nvPr/>
        </p:nvPicPr>
        <p:blipFill>
          <a:blip r:embed="rId2"/>
          <a:stretch>
            <a:fillRect/>
          </a:stretch>
        </p:blipFill>
        <p:spPr>
          <a:xfrm>
            <a:off x="1747633" y="4643908"/>
            <a:ext cx="9678394" cy="1733734"/>
          </a:xfrm>
          <a:prstGeom prst="rect">
            <a:avLst/>
          </a:prstGeom>
        </p:spPr>
      </p:pic>
    </p:spTree>
    <p:extLst>
      <p:ext uri="{BB962C8B-B14F-4D97-AF65-F5344CB8AC3E}">
        <p14:creationId xmlns:p14="http://schemas.microsoft.com/office/powerpoint/2010/main" val="79996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518E5F-9BD9-D733-0C67-8341E65B16B1}"/>
              </a:ext>
            </a:extLst>
          </p:cNvPr>
          <p:cNvSpPr txBox="1"/>
          <p:nvPr/>
        </p:nvSpPr>
        <p:spPr>
          <a:xfrm>
            <a:off x="829994" y="1940376"/>
            <a:ext cx="9889587" cy="3970318"/>
          </a:xfrm>
          <a:prstGeom prst="rect">
            <a:avLst/>
          </a:prstGeom>
          <a:noFill/>
        </p:spPr>
        <p:txBody>
          <a:bodyPr wrap="square" rtlCol="0">
            <a:spAutoFit/>
          </a:bodyPr>
          <a:lstStyle/>
          <a:p>
            <a:r>
              <a:rPr lang="en-US" sz="2800" b="1" dirty="0">
                <a:solidFill>
                  <a:schemeClr val="accent5">
                    <a:lumMod val="50000"/>
                  </a:schemeClr>
                </a:solidFill>
              </a:rPr>
              <a:t> </a:t>
            </a:r>
            <a:r>
              <a:rPr lang="en-US" sz="2800" dirty="0">
                <a:solidFill>
                  <a:schemeClr val="accent5">
                    <a:lumMod val="50000"/>
                  </a:schemeClr>
                </a:solidFill>
              </a:rPr>
              <a:t>The Spam Detection AI model developed here demonstrates the ability to classify SMS messages as either spam or ham using machine learning. The process involves preprocessing text data, extracting features using </a:t>
            </a:r>
            <a:r>
              <a:rPr lang="en-US" sz="2800" dirty="0" err="1">
                <a:solidFill>
                  <a:schemeClr val="accent5">
                    <a:lumMod val="50000"/>
                  </a:schemeClr>
                </a:solidFill>
              </a:rPr>
              <a:t>CountVectorizer</a:t>
            </a:r>
            <a:r>
              <a:rPr lang="en-US" sz="2800" dirty="0">
                <a:solidFill>
                  <a:schemeClr val="accent5">
                    <a:lumMod val="50000"/>
                  </a:schemeClr>
                </a:solidFill>
              </a:rPr>
              <a:t>, and training a Naive Bayes classifier. The system can be deployed for real-time filtering and integrated into email or SMS services. While the model performs well, addressing challenges such as imbalanced datasets and model retraining will improve long-term performance and scalability. </a:t>
            </a:r>
          </a:p>
        </p:txBody>
      </p:sp>
      <p:sp>
        <p:nvSpPr>
          <p:cNvPr id="5" name="TextBox 4">
            <a:extLst>
              <a:ext uri="{FF2B5EF4-FFF2-40B4-BE49-F238E27FC236}">
                <a16:creationId xmlns:a16="http://schemas.microsoft.com/office/drawing/2014/main" id="{0944DE1C-1744-FEE7-D952-0942BDC99270}"/>
              </a:ext>
            </a:extLst>
          </p:cNvPr>
          <p:cNvSpPr txBox="1"/>
          <p:nvPr/>
        </p:nvSpPr>
        <p:spPr>
          <a:xfrm>
            <a:off x="1631853" y="492369"/>
            <a:ext cx="4192172" cy="830997"/>
          </a:xfrm>
          <a:prstGeom prst="rect">
            <a:avLst/>
          </a:prstGeom>
          <a:noFill/>
        </p:spPr>
        <p:txBody>
          <a:bodyPr wrap="square" rtlCol="0">
            <a:spAutoFit/>
          </a:bodyPr>
          <a:lstStyle/>
          <a:p>
            <a:r>
              <a:rPr lang="en-US" sz="4000" b="1" kern="100" dirty="0">
                <a:solidFill>
                  <a:srgbClr val="0070C0"/>
                </a:solidFill>
                <a:effectLst/>
                <a:latin typeface="Calibri" panose="020F0502020204030204" pitchFamily="34" charset="0"/>
                <a:ea typeface="Calibri" panose="020F0502020204030204" pitchFamily="34" charset="0"/>
                <a:cs typeface="Arial" panose="020B0604020202020204" pitchFamily="34" charset="0"/>
              </a:rPr>
              <a:t> </a:t>
            </a:r>
            <a:r>
              <a:rPr lang="en-US" sz="4800" b="1" kern="100" dirty="0">
                <a:solidFill>
                  <a:srgbClr val="0070C0"/>
                </a:solidFill>
                <a:effectLst/>
                <a:latin typeface="Calibri" panose="020F0502020204030204" pitchFamily="34" charset="0"/>
                <a:ea typeface="Calibri" panose="020F0502020204030204" pitchFamily="34" charset="0"/>
                <a:cs typeface="Arial" panose="020B0604020202020204" pitchFamily="34" charset="0"/>
              </a:rPr>
              <a:t>Conclusion</a:t>
            </a:r>
            <a:endParaRPr lang="en-US" sz="4000" kern="1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1230771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90992-494C-2A84-9048-3105317FDB9D}"/>
              </a:ext>
            </a:extLst>
          </p:cNvPr>
          <p:cNvSpPr>
            <a:spLocks noGrp="1"/>
          </p:cNvSpPr>
          <p:nvPr>
            <p:ph type="ctrTitle"/>
          </p:nvPr>
        </p:nvSpPr>
        <p:spPr>
          <a:xfrm>
            <a:off x="529883" y="1026943"/>
            <a:ext cx="6189784" cy="5162842"/>
          </a:xfrm>
        </p:spPr>
        <p:txBody>
          <a:bodyPr/>
          <a:lstStyle/>
          <a:p>
            <a:pPr>
              <a:lnSpc>
                <a:spcPct val="150000"/>
              </a:lnSpc>
            </a:pPr>
            <a:r>
              <a:rPr lang="en-US" dirty="0"/>
              <a:t>Ahmed </a:t>
            </a:r>
            <a:r>
              <a:rPr lang="en-US" dirty="0" err="1"/>
              <a:t>emad</a:t>
            </a:r>
            <a:br>
              <a:rPr lang="en-US" dirty="0"/>
            </a:br>
            <a:r>
              <a:rPr lang="en-US" dirty="0" err="1"/>
              <a:t>aboubakr</a:t>
            </a:r>
            <a:r>
              <a:rPr lang="en-US" dirty="0"/>
              <a:t> </a:t>
            </a:r>
            <a:r>
              <a:rPr lang="en-US" dirty="0" err="1"/>
              <a:t>ramadan</a:t>
            </a:r>
            <a:br>
              <a:rPr lang="en-US" dirty="0"/>
            </a:br>
            <a:r>
              <a:rPr lang="en-US" dirty="0" err="1"/>
              <a:t>mena</a:t>
            </a:r>
            <a:r>
              <a:rPr lang="en-US" dirty="0"/>
              <a:t> Yousef</a:t>
            </a:r>
            <a:br>
              <a:rPr lang="en-US" dirty="0"/>
            </a:br>
            <a:r>
              <a:rPr lang="en-US" dirty="0" err="1"/>
              <a:t>assem</a:t>
            </a:r>
            <a:r>
              <a:rPr lang="en-US" dirty="0"/>
              <a:t> Khaled</a:t>
            </a:r>
            <a:br>
              <a:rPr lang="en-US" dirty="0"/>
            </a:br>
            <a:r>
              <a:rPr lang="en-US" dirty="0" err="1"/>
              <a:t>menna</a:t>
            </a:r>
            <a:r>
              <a:rPr lang="en-US" dirty="0"/>
              <a:t> </a:t>
            </a:r>
            <a:r>
              <a:rPr lang="en-US" dirty="0" err="1"/>
              <a:t>ramadan</a:t>
            </a:r>
            <a:br>
              <a:rPr lang="en-US" dirty="0"/>
            </a:br>
            <a:r>
              <a:rPr lang="en-US" dirty="0" err="1"/>
              <a:t>malak</a:t>
            </a:r>
            <a:r>
              <a:rPr lang="en-US" dirty="0"/>
              <a:t> </a:t>
            </a:r>
            <a:r>
              <a:rPr lang="en-US" dirty="0" err="1"/>
              <a:t>ashraf</a:t>
            </a:r>
            <a:endParaRPr lang="en-US" dirty="0"/>
          </a:p>
        </p:txBody>
      </p:sp>
      <p:sp>
        <p:nvSpPr>
          <p:cNvPr id="4" name="Smiley Face 3">
            <a:extLst>
              <a:ext uri="{FF2B5EF4-FFF2-40B4-BE49-F238E27FC236}">
                <a16:creationId xmlns:a16="http://schemas.microsoft.com/office/drawing/2014/main" id="{D2EBD535-A056-9BB0-D029-396E005D6864}"/>
              </a:ext>
            </a:extLst>
          </p:cNvPr>
          <p:cNvSpPr/>
          <p:nvPr/>
        </p:nvSpPr>
        <p:spPr>
          <a:xfrm>
            <a:off x="8862646" y="3179299"/>
            <a:ext cx="2799471" cy="2588455"/>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612226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765974" y="766340"/>
            <a:ext cx="3446585" cy="1006936"/>
          </a:xfrm>
        </p:spPr>
        <p:txBody>
          <a:bodyPr/>
          <a:lstStyle/>
          <a:p>
            <a:r>
              <a:rPr lang="en-US" sz="4000" dirty="0">
                <a:solidFill>
                  <a:srgbClr val="DE8C8C"/>
                </a:solidFill>
              </a:rPr>
              <a:t>agenda</a:t>
            </a:r>
            <a:endParaRPr lang="en-US" dirty="0">
              <a:solidFill>
                <a:srgbClr val="DE8C8C"/>
              </a:solidFill>
            </a:endParaRP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1252025" y="2135320"/>
            <a:ext cx="5181600" cy="4410132"/>
          </a:xfrm>
        </p:spPr>
        <p:txBody>
          <a:bodyPr>
            <a:normAutofit/>
          </a:bodyPr>
          <a:lstStyle/>
          <a:p>
            <a:pPr marL="342900" marR="0" indent="-342900">
              <a:lnSpc>
                <a:spcPct val="107000"/>
              </a:lnSpc>
              <a:spcAft>
                <a:spcPts val="800"/>
              </a:spcAft>
              <a:buFont typeface="+mj-lt"/>
              <a:buAutoNum type="arabicPeriod"/>
            </a:pPr>
            <a:r>
              <a:rPr lang="en-US" b="1" kern="100" dirty="0">
                <a:solidFill>
                  <a:schemeClr val="accent5">
                    <a:lumMod val="50000"/>
                  </a:schemeClr>
                </a:solidFill>
                <a:effectLst/>
                <a:latin typeface="Calibri" panose="020F0502020204030204" pitchFamily="34" charset="0"/>
                <a:ea typeface="Calibri" panose="020F0502020204030204" pitchFamily="34" charset="0"/>
                <a:cs typeface="Arial" panose="020B0604020202020204" pitchFamily="34" charset="0"/>
              </a:rPr>
              <a:t> </a:t>
            </a:r>
            <a:r>
              <a:rPr lang="en-US" kern="100" dirty="0">
                <a:solidFill>
                  <a:schemeClr val="accent5">
                    <a:lumMod val="50000"/>
                  </a:schemeClr>
                </a:solidFill>
                <a:effectLst/>
                <a:latin typeface="Calibri" panose="020F0502020204030204" pitchFamily="34" charset="0"/>
                <a:ea typeface="Calibri" panose="020F0502020204030204" pitchFamily="34" charset="0"/>
                <a:cs typeface="Arial" panose="020B0604020202020204" pitchFamily="34" charset="0"/>
              </a:rPr>
              <a:t>System Architecture</a:t>
            </a:r>
          </a:p>
          <a:p>
            <a:pPr marL="342900" marR="0" lvl="0" indent="-342900">
              <a:lnSpc>
                <a:spcPct val="107000"/>
              </a:lnSpc>
              <a:spcAft>
                <a:spcPts val="800"/>
              </a:spcAft>
              <a:buFont typeface="+mj-lt"/>
              <a:buAutoNum type="arabicPeriod"/>
              <a:tabLst>
                <a:tab pos="457200" algn="l"/>
              </a:tabLst>
            </a:pPr>
            <a:r>
              <a:rPr lang="en-US" kern="100" dirty="0">
                <a:solidFill>
                  <a:schemeClr val="accent5">
                    <a:lumMod val="50000"/>
                  </a:schemeClr>
                </a:solidFill>
                <a:effectLst/>
                <a:latin typeface="Calibri" panose="020F0502020204030204" pitchFamily="34" charset="0"/>
                <a:ea typeface="Calibri" panose="020F0502020204030204" pitchFamily="34" charset="0"/>
                <a:cs typeface="Arial" panose="020B0604020202020204" pitchFamily="34" charset="0"/>
              </a:rPr>
              <a:t>Data Collection and Preprocessing</a:t>
            </a:r>
          </a:p>
          <a:p>
            <a:pPr marL="342900" marR="0" lvl="0" indent="-342900">
              <a:lnSpc>
                <a:spcPct val="107000"/>
              </a:lnSpc>
              <a:spcAft>
                <a:spcPts val="800"/>
              </a:spcAft>
              <a:buFont typeface="+mj-lt"/>
              <a:buAutoNum type="arabicPeriod"/>
              <a:tabLst>
                <a:tab pos="457200" algn="l"/>
              </a:tabLst>
            </a:pPr>
            <a:r>
              <a:rPr lang="en-US" kern="100" dirty="0">
                <a:solidFill>
                  <a:schemeClr val="accent5">
                    <a:lumMod val="50000"/>
                  </a:schemeClr>
                </a:solidFill>
                <a:effectLst/>
                <a:latin typeface="Calibri" panose="020F0502020204030204" pitchFamily="34" charset="0"/>
                <a:ea typeface="Calibri" panose="020F0502020204030204" pitchFamily="34" charset="0"/>
                <a:cs typeface="Arial" panose="020B0604020202020204" pitchFamily="34" charset="0"/>
              </a:rPr>
              <a:t>Feature Extraction</a:t>
            </a:r>
          </a:p>
          <a:p>
            <a:pPr marL="342900" marR="0" lvl="0" indent="-342900">
              <a:lnSpc>
                <a:spcPct val="107000"/>
              </a:lnSpc>
              <a:spcAft>
                <a:spcPts val="800"/>
              </a:spcAft>
              <a:buFont typeface="+mj-lt"/>
              <a:buAutoNum type="arabicPeriod"/>
              <a:tabLst>
                <a:tab pos="457200" algn="l"/>
              </a:tabLst>
            </a:pPr>
            <a:r>
              <a:rPr lang="en-US" kern="100" dirty="0">
                <a:solidFill>
                  <a:schemeClr val="accent5">
                    <a:lumMod val="50000"/>
                  </a:schemeClr>
                </a:solidFill>
                <a:effectLst/>
                <a:latin typeface="Calibri" panose="020F0502020204030204" pitchFamily="34" charset="0"/>
                <a:ea typeface="Calibri" panose="020F0502020204030204" pitchFamily="34" charset="0"/>
                <a:cs typeface="Arial" panose="020B0604020202020204" pitchFamily="34" charset="0"/>
              </a:rPr>
              <a:t>Model Training and Evaluation</a:t>
            </a:r>
          </a:p>
          <a:p>
            <a:pPr marL="342900" marR="0" lvl="0" indent="-342900">
              <a:lnSpc>
                <a:spcPct val="107000"/>
              </a:lnSpc>
              <a:spcAft>
                <a:spcPts val="800"/>
              </a:spcAft>
              <a:buFont typeface="+mj-lt"/>
              <a:buAutoNum type="arabicPeriod"/>
              <a:tabLst>
                <a:tab pos="457200" algn="l"/>
              </a:tabLst>
            </a:pPr>
            <a:r>
              <a:rPr lang="en-US" kern="100" dirty="0">
                <a:solidFill>
                  <a:schemeClr val="accent5">
                    <a:lumMod val="50000"/>
                  </a:schemeClr>
                </a:solidFill>
                <a:effectLst/>
                <a:latin typeface="Calibri" panose="020F0502020204030204" pitchFamily="34" charset="0"/>
                <a:ea typeface="Calibri" panose="020F0502020204030204" pitchFamily="34" charset="0"/>
                <a:cs typeface="Arial" panose="020B0604020202020204" pitchFamily="34" charset="0"/>
              </a:rPr>
              <a:t>Evaluation Metrics</a:t>
            </a:r>
          </a:p>
          <a:p>
            <a:pPr marL="342900" marR="0" lvl="0" indent="-342900">
              <a:lnSpc>
                <a:spcPct val="107000"/>
              </a:lnSpc>
              <a:spcAft>
                <a:spcPts val="800"/>
              </a:spcAft>
              <a:buFont typeface="+mj-lt"/>
              <a:buAutoNum type="arabicPeriod"/>
              <a:tabLst>
                <a:tab pos="457200" algn="l"/>
              </a:tabLst>
            </a:pPr>
            <a:r>
              <a:rPr lang="en-US" kern="100" dirty="0">
                <a:solidFill>
                  <a:schemeClr val="accent5">
                    <a:lumMod val="50000"/>
                  </a:schemeClr>
                </a:solidFill>
                <a:effectLst/>
                <a:latin typeface="Calibri" panose="020F0502020204030204" pitchFamily="34" charset="0"/>
                <a:ea typeface="Calibri" panose="020F0502020204030204" pitchFamily="34" charset="0"/>
                <a:cs typeface="Arial" panose="020B0604020202020204" pitchFamily="34" charset="0"/>
              </a:rPr>
              <a:t>Deployment and Real-time Filtering</a:t>
            </a:r>
          </a:p>
          <a:p>
            <a:pPr marL="342900" marR="0" lvl="0" indent="-342900">
              <a:lnSpc>
                <a:spcPct val="107000"/>
              </a:lnSpc>
              <a:spcAft>
                <a:spcPts val="800"/>
              </a:spcAft>
              <a:buFont typeface="+mj-lt"/>
              <a:buAutoNum type="arabicPeriod"/>
              <a:tabLst>
                <a:tab pos="457200" algn="l"/>
              </a:tabLst>
            </a:pPr>
            <a:r>
              <a:rPr lang="en-US" kern="100" dirty="0">
                <a:solidFill>
                  <a:schemeClr val="accent5">
                    <a:lumMod val="50000"/>
                  </a:schemeClr>
                </a:solidFill>
                <a:effectLst/>
                <a:latin typeface="Calibri" panose="020F0502020204030204" pitchFamily="34" charset="0"/>
                <a:ea typeface="Calibri" panose="020F0502020204030204" pitchFamily="34" charset="0"/>
                <a:cs typeface="Arial" panose="020B0604020202020204" pitchFamily="34" charset="0"/>
              </a:rPr>
              <a:t>Challenges and Considerations</a:t>
            </a:r>
          </a:p>
          <a:p>
            <a:pPr marR="0" lvl="0">
              <a:lnSpc>
                <a:spcPct val="107000"/>
              </a:lnSpc>
              <a:spcAft>
                <a:spcPts val="800"/>
              </a:spcAft>
              <a:tabLst>
                <a:tab pos="457200" algn="l"/>
              </a:tabLst>
            </a:pPr>
            <a:r>
              <a:rPr lang="en-US" kern="100" dirty="0">
                <a:solidFill>
                  <a:schemeClr val="accent5">
                    <a:lumMod val="50000"/>
                  </a:schemeClr>
                </a:solidFill>
                <a:effectLst/>
                <a:latin typeface="Calibri" panose="020F0502020204030204" pitchFamily="34" charset="0"/>
                <a:ea typeface="Calibri" panose="020F0502020204030204" pitchFamily="34" charset="0"/>
                <a:cs typeface="Arial" panose="020B0604020202020204" pitchFamily="34" charset="0"/>
              </a:rPr>
              <a:t>      Conclusion</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1000"/>
                                        <p:tgtEl>
                                          <p:spTgt spid="3">
                                            <p:txEl>
                                              <p:pRg st="4" end="4"/>
                                            </p:txEl>
                                          </p:spTgt>
                                        </p:tgtEl>
                                      </p:cBhvr>
                                    </p:animEffect>
                                    <p:anim calcmode="lin" valueType="num">
                                      <p:cBhvr>
                                        <p:cTn id="4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1000"/>
                                        <p:tgtEl>
                                          <p:spTgt spid="3">
                                            <p:txEl>
                                              <p:pRg st="5" end="5"/>
                                            </p:txEl>
                                          </p:spTgt>
                                        </p:tgtEl>
                                      </p:cBhvr>
                                    </p:animEffect>
                                    <p:anim calcmode="lin" valueType="num">
                                      <p:cBhvr>
                                        <p:cTn id="4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1000"/>
                                        <p:tgtEl>
                                          <p:spTgt spid="3">
                                            <p:txEl>
                                              <p:pRg st="6" end="6"/>
                                            </p:txEl>
                                          </p:spTgt>
                                        </p:tgtEl>
                                      </p:cBhvr>
                                    </p:animEffect>
                                    <p:anim calcmode="lin" valueType="num">
                                      <p:cBhvr>
                                        <p:cTn id="5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fade">
                                      <p:cBhvr>
                                        <p:cTn id="62" dur="1000"/>
                                        <p:tgtEl>
                                          <p:spTgt spid="3">
                                            <p:txEl>
                                              <p:pRg st="7" end="7"/>
                                            </p:txEl>
                                          </p:spTgt>
                                        </p:tgtEl>
                                      </p:cBhvr>
                                    </p:animEffect>
                                    <p:anim calcmode="lin" valueType="num">
                                      <p:cBhvr>
                                        <p:cTn id="6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8A6B6-A257-7383-1A7D-442FE5F9E85E}"/>
              </a:ext>
            </a:extLst>
          </p:cNvPr>
          <p:cNvSpPr>
            <a:spLocks noGrp="1"/>
          </p:cNvSpPr>
          <p:nvPr>
            <p:ph type="ctrTitle"/>
          </p:nvPr>
        </p:nvSpPr>
        <p:spPr/>
        <p:txBody>
          <a:bodyPr/>
          <a:lstStyle/>
          <a:p>
            <a:r>
              <a:rPr lang="en-US" sz="6000" dirty="0">
                <a:solidFill>
                  <a:schemeClr val="accent2">
                    <a:lumMod val="75000"/>
                  </a:schemeClr>
                </a:solidFill>
              </a:rPr>
              <a:t>thanks</a:t>
            </a:r>
          </a:p>
        </p:txBody>
      </p:sp>
    </p:spTree>
    <p:extLst>
      <p:ext uri="{BB962C8B-B14F-4D97-AF65-F5344CB8AC3E}">
        <p14:creationId xmlns:p14="http://schemas.microsoft.com/office/powerpoint/2010/main" val="7353002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C106F3E-E34C-ACE6-3795-9697EDAA1E35}"/>
              </a:ext>
            </a:extLst>
          </p:cNvPr>
          <p:cNvSpPr>
            <a:spLocks noGrp="1"/>
          </p:cNvSpPr>
          <p:nvPr>
            <p:ph type="title"/>
          </p:nvPr>
        </p:nvSpPr>
        <p:spPr>
          <a:xfrm>
            <a:off x="914400" y="623708"/>
            <a:ext cx="10511627" cy="1012785"/>
          </a:xfrm>
        </p:spPr>
        <p:txBody>
          <a:bodyPr/>
          <a:lstStyle/>
          <a:p>
            <a:r>
              <a:rPr lang="en-US" sz="3600" kern="100" dirty="0">
                <a:effectLst/>
                <a:latin typeface="Calibri" panose="020F0502020204030204" pitchFamily="34" charset="0"/>
                <a:ea typeface="Calibri" panose="020F0502020204030204" pitchFamily="34" charset="0"/>
                <a:cs typeface="Arial" panose="020B0604020202020204" pitchFamily="34" charset="0"/>
              </a:rPr>
              <a:t> </a:t>
            </a:r>
            <a:r>
              <a:rPr lang="en-US" sz="4000" b="1" kern="100" dirty="0">
                <a:effectLst/>
                <a:latin typeface="Calibri" panose="020F0502020204030204" pitchFamily="34" charset="0"/>
                <a:ea typeface="Calibri" panose="020F0502020204030204" pitchFamily="34" charset="0"/>
                <a:cs typeface="Arial" panose="020B0604020202020204" pitchFamily="34" charset="0"/>
              </a:rPr>
              <a:t>Overview</a:t>
            </a:r>
            <a:endParaRPr lang="en-US" dirty="0"/>
          </a:p>
        </p:txBody>
      </p:sp>
      <p:sp>
        <p:nvSpPr>
          <p:cNvPr id="9" name="Content Placeholder 8">
            <a:extLst>
              <a:ext uri="{FF2B5EF4-FFF2-40B4-BE49-F238E27FC236}">
                <a16:creationId xmlns:a16="http://schemas.microsoft.com/office/drawing/2014/main" id="{977A07F5-8EC0-6F9A-206B-BBC2029E3EC4}"/>
              </a:ext>
            </a:extLst>
          </p:cNvPr>
          <p:cNvSpPr>
            <a:spLocks noGrp="1"/>
          </p:cNvSpPr>
          <p:nvPr>
            <p:ph sz="quarter" idx="4"/>
          </p:nvPr>
        </p:nvSpPr>
        <p:spPr>
          <a:xfrm>
            <a:off x="914400" y="2082019"/>
            <a:ext cx="10511627" cy="4182606"/>
          </a:xfrm>
        </p:spPr>
        <p:txBody>
          <a:bodyPr>
            <a:normAutofit/>
          </a:bodyPr>
          <a:lstStyle/>
          <a:p>
            <a:pPr marL="0" marR="0">
              <a:lnSpc>
                <a:spcPct val="107000"/>
              </a:lnSpc>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Spam detection in emails refers to the process of identifying unwanted or unsolicited messages (spam). These messages often contain advertisements, phishing attempts, or malware. The goal of an AI-based spam detection system is to automatically classify these messages and filter them out, improving user experience and security.</a:t>
            </a:r>
          </a:p>
          <a:p>
            <a:pPr marL="0" marR="0">
              <a:lnSpc>
                <a:spcPct val="107000"/>
              </a:lnSpc>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 An AI-based spam detection model typically uses machine learning algorithms, particularly those in natural language processing (NLP), to classify incoming messages as either spam or non-spam (ham). This process involves preprocessing email data, extracting features from the text, training a model, and evaluating its performance.</a:t>
            </a:r>
          </a:p>
          <a:p>
            <a:pPr marL="0" marR="0">
              <a:lnSpc>
                <a:spcPct val="107000"/>
              </a:lnSpc>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 This document outlines how to build and deploy an AI spam detection model for email messages, with code examples in Python for each step.</a:t>
            </a:r>
          </a:p>
        </p:txBody>
      </p:sp>
    </p:spTree>
    <p:extLst>
      <p:ext uri="{BB962C8B-B14F-4D97-AF65-F5344CB8AC3E}">
        <p14:creationId xmlns:p14="http://schemas.microsoft.com/office/powerpoint/2010/main" val="290649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down)">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wipe(down)">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wipe(down)">
                                      <p:cBhvr>
                                        <p:cTn id="2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836446" y="555674"/>
            <a:ext cx="5259554" cy="823171"/>
          </a:xfrm>
        </p:spPr>
        <p:txBody>
          <a:bodyPr/>
          <a:lstStyle/>
          <a:p>
            <a:pPr marL="0" marR="0">
              <a:lnSpc>
                <a:spcPct val="107000"/>
              </a:lnSpc>
              <a:spcAft>
                <a:spcPts val="800"/>
              </a:spcAft>
            </a:pPr>
            <a:r>
              <a:rPr lang="en-US" sz="3600" b="1" kern="100" dirty="0">
                <a:solidFill>
                  <a:schemeClr val="accent2">
                    <a:lumMod val="50000"/>
                  </a:schemeClr>
                </a:solidFill>
                <a:effectLst/>
                <a:latin typeface="Calibri" panose="020F0502020204030204" pitchFamily="34" charset="0"/>
                <a:ea typeface="Calibri" panose="020F0502020204030204" pitchFamily="34" charset="0"/>
                <a:cs typeface="Arial" panose="020B0604020202020204" pitchFamily="34" charset="0"/>
              </a:rPr>
              <a:t>1. System Architecture</a:t>
            </a:r>
            <a:endParaRPr lang="en-US" sz="3600" kern="100" dirty="0">
              <a:solidFill>
                <a:schemeClr val="accent2">
                  <a:lumMod val="50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604911" y="1730326"/>
            <a:ext cx="6541477" cy="4867423"/>
          </a:xfrm>
        </p:spPr>
        <p:txBody>
          <a:bodyPr>
            <a:normAutofit lnSpcReduction="10000"/>
          </a:bodyPr>
          <a:lstStyle/>
          <a:p>
            <a:r>
              <a:rPr lang="en-US" sz="2000" dirty="0"/>
              <a:t>The Spam Detection AI system follows a typical architecture for text classification tasks. The system is composed of three main components:</a:t>
            </a:r>
          </a:p>
          <a:p>
            <a:endParaRPr lang="en-US" sz="2000" dirty="0"/>
          </a:p>
          <a:p>
            <a:pPr marL="342900" lvl="0" indent="-342900">
              <a:buFont typeface="Arial" panose="020B0604020202020204" pitchFamily="34" charset="0"/>
              <a:buChar char="•"/>
            </a:pPr>
            <a:r>
              <a:rPr lang="en-US" sz="2000" b="1" dirty="0"/>
              <a:t>Data Collection and Preprocessing</a:t>
            </a:r>
            <a:r>
              <a:rPr lang="en-US" sz="2000" dirty="0"/>
              <a:t>: The dataset is loaded, cleaned, and preprocessed to convert raw SMS data into a suitable format for analysis.</a:t>
            </a:r>
          </a:p>
          <a:p>
            <a:pPr marL="342900" lvl="0" indent="-342900">
              <a:buFont typeface="Arial" panose="020B0604020202020204" pitchFamily="34" charset="0"/>
              <a:buChar char="•"/>
            </a:pPr>
            <a:endParaRPr lang="en-US" sz="2000" dirty="0"/>
          </a:p>
          <a:p>
            <a:pPr marL="342900" lvl="0" indent="-342900">
              <a:buFont typeface="Arial" panose="020B0604020202020204" pitchFamily="34" charset="0"/>
              <a:buChar char="•"/>
            </a:pPr>
            <a:r>
              <a:rPr lang="en-US" sz="2000" b="1" dirty="0"/>
              <a:t>Feature Extraction</a:t>
            </a:r>
            <a:r>
              <a:rPr lang="en-US" sz="2000" dirty="0"/>
              <a:t>: Text data is transformed into numerical feature vectors using a vectorization technique such as </a:t>
            </a:r>
            <a:r>
              <a:rPr lang="en-US" sz="2000" dirty="0" err="1"/>
              <a:t>CountVectorizer</a:t>
            </a:r>
            <a:r>
              <a:rPr lang="en-US" sz="2000" dirty="0"/>
              <a:t>.</a:t>
            </a:r>
          </a:p>
          <a:p>
            <a:pPr marL="342900" lvl="0" indent="-342900">
              <a:buFont typeface="Arial" panose="020B0604020202020204" pitchFamily="34" charset="0"/>
              <a:buChar char="•"/>
            </a:pPr>
            <a:endParaRPr lang="en-US" sz="2000" dirty="0"/>
          </a:p>
          <a:p>
            <a:pPr marL="342900" lvl="0" indent="-342900">
              <a:buFont typeface="Arial" panose="020B0604020202020204" pitchFamily="34" charset="0"/>
              <a:buChar char="•"/>
            </a:pPr>
            <a:r>
              <a:rPr lang="en-US" sz="2000" b="1" dirty="0"/>
              <a:t>Model Training and Prediction</a:t>
            </a:r>
            <a:r>
              <a:rPr lang="en-US" sz="2000" dirty="0"/>
              <a:t>: A Naive Bayes model is trained on the feature vectors to classify the messages as spam or ham. The model is evaluated on a test set, and predictions can be made in real-time.</a:t>
            </a:r>
          </a:p>
        </p:txBody>
      </p:sp>
      <p:pic>
        <p:nvPicPr>
          <p:cNvPr id="2050" name="Picture 2" descr="Systems Architect | Role, Responsibilities, Jobs">
            <a:extLst>
              <a:ext uri="{FF2B5EF4-FFF2-40B4-BE49-F238E27FC236}">
                <a16:creationId xmlns:a16="http://schemas.microsoft.com/office/drawing/2014/main" id="{2245E098-CBD9-4A2F-7030-C51509F98047}"/>
              </a:ext>
            </a:extLst>
          </p:cNvPr>
          <p:cNvPicPr>
            <a:picLocks noGrp="1" noChangeAspect="1" noChangeArrowheads="1"/>
          </p:cNvPicPr>
          <p:nvPr>
            <p:ph type="pic" sz="quarter" idx="11"/>
          </p:nvPr>
        </p:nvPicPr>
        <p:blipFill rotWithShape="1">
          <a:blip r:embed="rId3">
            <a:extLst>
              <a:ext uri="{28A0092B-C50C-407E-A947-70E740481C1C}">
                <a14:useLocalDpi xmlns:a14="http://schemas.microsoft.com/office/drawing/2010/main" val="0"/>
              </a:ext>
            </a:extLst>
          </a:blip>
          <a:srcRect l="36567" r="-1"/>
          <a:stretch/>
        </p:blipFill>
        <p:spPr bwMode="auto">
          <a:xfrm>
            <a:off x="7414194" y="53371"/>
            <a:ext cx="4585548" cy="6804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9238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4655" y="317495"/>
            <a:ext cx="8865608" cy="750896"/>
          </a:xfrm>
        </p:spPr>
        <p:txBody>
          <a:bodyPr/>
          <a:lstStyle/>
          <a:p>
            <a:r>
              <a:rPr lang="en-US" sz="3600" b="1" kern="1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rPr>
              <a:t>2. Data Collection and Preprocessing</a:t>
            </a:r>
            <a:endParaRPr lang="en-US" dirty="0">
              <a:solidFill>
                <a:schemeClr val="accent2">
                  <a:lumMod val="75000"/>
                </a:schemeClr>
              </a:solidFill>
            </a:endParaRP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5</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393896" y="1547446"/>
            <a:ext cx="8135822" cy="4853355"/>
          </a:xfrm>
        </p:spPr>
        <p:txBody>
          <a:bodyPr>
            <a:normAutofit/>
          </a:bodyPr>
          <a:lstStyle/>
          <a:p>
            <a:r>
              <a:rPr lang="en-US" sz="2000" dirty="0"/>
              <a:t>The dataset used for training the model is sourced from the UCI Machine Learning Repository, specifically the </a:t>
            </a:r>
            <a:r>
              <a:rPr lang="en-US" sz="2000" dirty="0" err="1"/>
              <a:t>SMSSpamCollection</a:t>
            </a:r>
            <a:r>
              <a:rPr lang="en-US" sz="2000" dirty="0"/>
              <a:t> dataset. This dataset contains a collection of SMS messages labeled as either "spam" or "ham."</a:t>
            </a:r>
            <a:endParaRPr lang="en-US" sz="1100" dirty="0"/>
          </a:p>
          <a:p>
            <a:pPr marL="285750" lvl="0" indent="-285750">
              <a:buFont typeface="Arial" panose="020B0604020202020204" pitchFamily="34" charset="0"/>
              <a:buChar char="•"/>
            </a:pPr>
            <a:r>
              <a:rPr lang="en-US" sz="2000" dirty="0"/>
              <a:t>The data is loaded from a zip file available at the following URL:</a:t>
            </a:r>
            <a:br>
              <a:rPr lang="en-US" sz="2000" dirty="0"/>
            </a:br>
            <a:r>
              <a:rPr lang="en-US" sz="2000" dirty="0">
                <a:solidFill>
                  <a:schemeClr val="accent4">
                    <a:lumMod val="50000"/>
                  </a:schemeClr>
                </a:solidFill>
              </a:rPr>
              <a:t>https://archive.ics.uci.edu/ml/machine-learning-databases/00228/smsspamcollection.zip</a:t>
            </a:r>
            <a:endParaRPr lang="en-US" sz="1100" dirty="0">
              <a:solidFill>
                <a:schemeClr val="accent4">
                  <a:lumMod val="50000"/>
                </a:schemeClr>
              </a:solidFill>
            </a:endParaRPr>
          </a:p>
          <a:p>
            <a:pPr marL="285750" lvl="0" indent="-285750">
              <a:buFont typeface="Arial" panose="020B0604020202020204" pitchFamily="34" charset="0"/>
              <a:buChar char="•"/>
            </a:pPr>
            <a:r>
              <a:rPr lang="en-US" sz="2000" dirty="0"/>
              <a:t>The dataset is then read into a pandas </a:t>
            </a:r>
            <a:r>
              <a:rPr lang="en-US" sz="2000" dirty="0" err="1"/>
              <a:t>DataFrame</a:t>
            </a:r>
            <a:r>
              <a:rPr lang="en-US" sz="2000" dirty="0"/>
              <a:t>, with the text messages and their corresponding labels (spam/ham).</a:t>
            </a:r>
            <a:endParaRPr lang="en-US" sz="1100" dirty="0"/>
          </a:p>
          <a:p>
            <a:pPr marL="285750" lvl="0" indent="-285750">
              <a:buFont typeface="Arial" panose="020B0604020202020204" pitchFamily="34" charset="0"/>
              <a:buChar char="•"/>
            </a:pPr>
            <a:r>
              <a:rPr lang="en-US" sz="2000" dirty="0"/>
              <a:t>Labels are converted into binary values:</a:t>
            </a:r>
            <a:endParaRPr lang="en-US" sz="1100" dirty="0"/>
          </a:p>
          <a:p>
            <a:pPr lvl="1">
              <a:buFont typeface="Courier New" panose="02070309020205020404" pitchFamily="49" charset="0"/>
              <a:buChar char="o"/>
            </a:pPr>
            <a:r>
              <a:rPr lang="en-US" sz="2000" dirty="0"/>
              <a:t> 'spam' → 1</a:t>
            </a:r>
            <a:endParaRPr lang="en-US" sz="1100" dirty="0"/>
          </a:p>
          <a:p>
            <a:pPr lvl="1">
              <a:buFont typeface="Courier New" panose="02070309020205020404" pitchFamily="49" charset="0"/>
              <a:buChar char="o"/>
            </a:pPr>
            <a:r>
              <a:rPr lang="en-US" sz="2000" dirty="0"/>
              <a:t>'ham' → 0</a:t>
            </a:r>
            <a:endParaRPr lang="en-US" sz="1100" dirty="0"/>
          </a:p>
        </p:txBody>
      </p:sp>
    </p:spTree>
    <p:extLst>
      <p:ext uri="{BB962C8B-B14F-4D97-AF65-F5344CB8AC3E}">
        <p14:creationId xmlns:p14="http://schemas.microsoft.com/office/powerpoint/2010/main" val="24685957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wipe(down)">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wipe(down)">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wipe(down)">
                                      <p:cBhvr>
                                        <p:cTn id="22" dur="500"/>
                                        <p:tgtEl>
                                          <p:spTgt spid="1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animEffect transition="in" filter="wipe(down)">
                                      <p:cBhvr>
                                        <p:cTn id="27" dur="500"/>
                                        <p:tgtEl>
                                          <p:spTgt spid="16">
                                            <p:txEl>
                                              <p:pRg st="3" end="3"/>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6">
                                            <p:txEl>
                                              <p:pRg st="4" end="4"/>
                                            </p:txEl>
                                          </p:spTgt>
                                        </p:tgtEl>
                                        <p:attrNameLst>
                                          <p:attrName>style.visibility</p:attrName>
                                        </p:attrNameLst>
                                      </p:cBhvr>
                                      <p:to>
                                        <p:strVal val="visible"/>
                                      </p:to>
                                    </p:set>
                                    <p:animEffect transition="in" filter="wipe(down)">
                                      <p:cBhvr>
                                        <p:cTn id="30" dur="500"/>
                                        <p:tgtEl>
                                          <p:spTgt spid="16">
                                            <p:txEl>
                                              <p:pRg st="4" end="4"/>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xEl>
                                              <p:pRg st="5" end="5"/>
                                            </p:txEl>
                                          </p:spTgt>
                                        </p:tgtEl>
                                        <p:attrNameLst>
                                          <p:attrName>style.visibility</p:attrName>
                                        </p:attrNameLst>
                                      </p:cBhvr>
                                      <p:to>
                                        <p:strVal val="visible"/>
                                      </p:to>
                                    </p:set>
                                    <p:animEffect transition="in" filter="wipe(down)">
                                      <p:cBhvr>
                                        <p:cTn id="33"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633046" y="533224"/>
            <a:ext cx="5627077" cy="790928"/>
          </a:xfrm>
        </p:spPr>
        <p:txBody>
          <a:bodyPr/>
          <a:lstStyle/>
          <a:p>
            <a:pPr marL="0" marR="0">
              <a:lnSpc>
                <a:spcPct val="107000"/>
              </a:lnSpc>
              <a:spcAft>
                <a:spcPts val="800"/>
              </a:spcAft>
            </a:pPr>
            <a:r>
              <a:rPr lang="en-US" sz="3600" b="1" kern="1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rPr>
              <a:t>3. Feature Extraction</a:t>
            </a:r>
            <a:endParaRPr lang="en-US" sz="3600" kern="1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4" name="Content Placeholder 7">
            <a:extLst>
              <a:ext uri="{FF2B5EF4-FFF2-40B4-BE49-F238E27FC236}">
                <a16:creationId xmlns:a16="http://schemas.microsoft.com/office/drawing/2014/main" id="{749C7CD1-A9AA-49E3-6734-AD9546F2DF5B}"/>
              </a:ext>
            </a:extLst>
          </p:cNvPr>
          <p:cNvSpPr>
            <a:spLocks noGrp="1"/>
          </p:cNvSpPr>
          <p:nvPr>
            <p:ph sz="half" idx="15"/>
          </p:nvPr>
        </p:nvSpPr>
        <p:spPr>
          <a:xfrm>
            <a:off x="633046" y="1888839"/>
            <a:ext cx="10325686" cy="3766373"/>
          </a:xfrm>
        </p:spPr>
        <p:txBody>
          <a:bodyPr>
            <a:normAutofit/>
          </a:bodyPr>
          <a:lstStyle/>
          <a:p>
            <a:pPr marL="0" indent="0">
              <a:buNone/>
            </a:pPr>
            <a:r>
              <a:rPr lang="en-US" sz="2400" dirty="0"/>
              <a:t>To make text data understandable for machine learning models, it needs to be transformed into numerical features. The </a:t>
            </a:r>
            <a:r>
              <a:rPr lang="en-US" sz="2400" b="1" dirty="0" err="1"/>
              <a:t>CountVectorizer</a:t>
            </a:r>
            <a:r>
              <a:rPr lang="en-US" sz="2400" dirty="0"/>
              <a:t> is used to convert the messages into a bag-of-words representation, which is then converted into feature vectors. Each word is treated as a feature, and the vectorizer counts the frequency of each word in the message.</a:t>
            </a:r>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6</a:t>
            </a:fld>
            <a:endParaRPr lang="en-US" dirty="0"/>
          </a:p>
        </p:txBody>
      </p:sp>
      <p:pic>
        <p:nvPicPr>
          <p:cNvPr id="6" name="Picture 5">
            <a:extLst>
              <a:ext uri="{FF2B5EF4-FFF2-40B4-BE49-F238E27FC236}">
                <a16:creationId xmlns:a16="http://schemas.microsoft.com/office/drawing/2014/main" id="{7E1B5252-DCA8-BB0F-6053-83B37C861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5255" y="3960250"/>
            <a:ext cx="7186930" cy="1976120"/>
          </a:xfrm>
          <a:prstGeom prst="rect">
            <a:avLst/>
          </a:prstGeom>
        </p:spPr>
      </p:pic>
    </p:spTree>
    <p:extLst>
      <p:ext uri="{BB962C8B-B14F-4D97-AF65-F5344CB8AC3E}">
        <p14:creationId xmlns:p14="http://schemas.microsoft.com/office/powerpoint/2010/main" val="19416196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1000"/>
                                        <p:tgtEl>
                                          <p:spTgt spid="14">
                                            <p:txEl>
                                              <p:pRg st="0" end="0"/>
                                            </p:txEl>
                                          </p:spTgt>
                                        </p:tgtEl>
                                      </p:cBhvr>
                                    </p:animEffect>
                                    <p:anim calcmode="lin" valueType="num">
                                      <p:cBhvr>
                                        <p:cTn id="13"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2186656" y="692943"/>
            <a:ext cx="9879437" cy="471490"/>
          </a:xfrm>
        </p:spPr>
        <p:txBody>
          <a:bodyPr/>
          <a:lstStyle/>
          <a:p>
            <a:pPr marL="0" marR="0">
              <a:lnSpc>
                <a:spcPct val="107000"/>
              </a:lnSpc>
              <a:spcAft>
                <a:spcPts val="800"/>
              </a:spcAft>
            </a:pPr>
            <a:r>
              <a:rPr lang="en-US" b="1" kern="1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rPr>
              <a:t>4. Model Training and Evaluation</a:t>
            </a:r>
            <a:endParaRPr lang="en-US" kern="1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97DCC342-9FD1-7055-EAAC-008DC851B13F}"/>
              </a:ext>
            </a:extLst>
          </p:cNvPr>
          <p:cNvSpPr>
            <a:spLocks noGrp="1"/>
          </p:cNvSpPr>
          <p:nvPr>
            <p:ph type="body" sz="quarter" idx="13"/>
          </p:nvPr>
        </p:nvSpPr>
        <p:spPr>
          <a:xfrm>
            <a:off x="1178397" y="1523597"/>
            <a:ext cx="9011227" cy="4684542"/>
          </a:xfrm>
        </p:spPr>
        <p:txBody>
          <a:bodyPr/>
          <a:lstStyle/>
          <a:p>
            <a:r>
              <a:rPr lang="en-US" b="1" dirty="0"/>
              <a:t> </a:t>
            </a:r>
            <a:endParaRPr lang="en-US" dirty="0"/>
          </a:p>
          <a:p>
            <a:r>
              <a:rPr lang="en-US" sz="2200" dirty="0"/>
              <a:t>The model used for classification is the Multinomial Naive Bayes (MNB) classifier, which is a popular algorithm for text classification tasks.</a:t>
            </a:r>
          </a:p>
          <a:p>
            <a:pPr marL="285750" lvl="0" indent="-285750">
              <a:buFont typeface="Arial" panose="020B0604020202020204" pitchFamily="34" charset="0"/>
              <a:buChar char="•"/>
            </a:pPr>
            <a:r>
              <a:rPr lang="en-US" sz="2200" b="1" dirty="0"/>
              <a:t>Training:</a:t>
            </a:r>
            <a:r>
              <a:rPr lang="en-US" sz="2200" dirty="0"/>
              <a:t> The dataset is split into training and testing sets using </a:t>
            </a:r>
            <a:r>
              <a:rPr lang="en-US" sz="2200" dirty="0" err="1"/>
              <a:t>train_test_split</a:t>
            </a:r>
            <a:r>
              <a:rPr lang="en-US" sz="2200" dirty="0"/>
              <a:t>. The training set is used to train the Naive Bayes model.</a:t>
            </a:r>
          </a:p>
          <a:p>
            <a:pPr marL="285750" lvl="0" indent="-285750">
              <a:buFont typeface="Arial" panose="020B0604020202020204" pitchFamily="34" charset="0"/>
              <a:buChar char="•"/>
            </a:pPr>
            <a:r>
              <a:rPr lang="en-US" sz="2200" b="1" dirty="0"/>
              <a:t>Evaluation:</a:t>
            </a:r>
            <a:r>
              <a:rPr lang="en-US" sz="2200" dirty="0"/>
              <a:t> After training, the model is tested on the unseen test data, and the performance is evaluated using metrics like accuracy and classification report.</a:t>
            </a:r>
          </a:p>
        </p:txBody>
      </p:sp>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7</a:t>
            </a:fld>
            <a:endParaRPr lang="en-US" dirty="0"/>
          </a:p>
        </p:txBody>
      </p:sp>
      <p:pic>
        <p:nvPicPr>
          <p:cNvPr id="3" name="Picture 2">
            <a:extLst>
              <a:ext uri="{FF2B5EF4-FFF2-40B4-BE49-F238E27FC236}">
                <a16:creationId xmlns:a16="http://schemas.microsoft.com/office/drawing/2014/main" id="{F6990564-E608-C9CA-D554-8830003C94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0071" y="4976446"/>
            <a:ext cx="6857365" cy="977900"/>
          </a:xfrm>
          <a:prstGeom prst="rect">
            <a:avLst/>
          </a:prstGeom>
        </p:spPr>
      </p:pic>
    </p:spTree>
    <p:extLst>
      <p:ext uri="{BB962C8B-B14F-4D97-AF65-F5344CB8AC3E}">
        <p14:creationId xmlns:p14="http://schemas.microsoft.com/office/powerpoint/2010/main" val="3969996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fade">
                                      <p:cBhvr>
                                        <p:cTn id="25" dur="2000"/>
                                        <p:tgtEl>
                                          <p:spTgt spid="4">
                                            <p:txEl>
                                              <p:pRg st="0" end="0"/>
                                            </p:txEl>
                                          </p:spTgt>
                                        </p:tgtEl>
                                      </p:cBhvr>
                                    </p:animEffect>
                                    <p:anim calcmode="lin" valueType="num">
                                      <p:cBhvr>
                                        <p:cTn id="26" dur="2000" fill="hold"/>
                                        <p:tgtEl>
                                          <p:spTgt spid="4">
                                            <p:txEl>
                                              <p:pRg st="0" end="0"/>
                                            </p:txEl>
                                          </p:spTgt>
                                        </p:tgtEl>
                                        <p:attrNameLst>
                                          <p:attrName>ppt_w</p:attrName>
                                        </p:attrNameLst>
                                      </p:cBhvr>
                                      <p:tavLst>
                                        <p:tav tm="0" fmla="#ppt_w*sin(2.5*pi*$)">
                                          <p:val>
                                            <p:fltVal val="0"/>
                                          </p:val>
                                        </p:tav>
                                        <p:tav tm="100000">
                                          <p:val>
                                            <p:fltVal val="1"/>
                                          </p:val>
                                        </p:tav>
                                      </p:tavLst>
                                    </p:anim>
                                    <p:anim calcmode="lin" valueType="num">
                                      <p:cBhvr>
                                        <p:cTn id="27" dur="2000" fill="hold"/>
                                        <p:tgtEl>
                                          <p:spTgt spid="4">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grpId="0" nodeType="click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Effect transition="in" filter="fade">
                                      <p:cBhvr>
                                        <p:cTn id="32" dur="2000"/>
                                        <p:tgtEl>
                                          <p:spTgt spid="4">
                                            <p:txEl>
                                              <p:pRg st="1" end="1"/>
                                            </p:txEl>
                                          </p:spTgt>
                                        </p:tgtEl>
                                      </p:cBhvr>
                                    </p:animEffect>
                                    <p:anim calcmode="lin" valueType="num">
                                      <p:cBhvr>
                                        <p:cTn id="33" dur="2000" fill="hold"/>
                                        <p:tgtEl>
                                          <p:spTgt spid="4">
                                            <p:txEl>
                                              <p:pRg st="1" end="1"/>
                                            </p:txEl>
                                          </p:spTgt>
                                        </p:tgtEl>
                                        <p:attrNameLst>
                                          <p:attrName>ppt_w</p:attrName>
                                        </p:attrNameLst>
                                      </p:cBhvr>
                                      <p:tavLst>
                                        <p:tav tm="0" fmla="#ppt_w*sin(2.5*pi*$)">
                                          <p:val>
                                            <p:fltVal val="0"/>
                                          </p:val>
                                        </p:tav>
                                        <p:tav tm="100000">
                                          <p:val>
                                            <p:fltVal val="1"/>
                                          </p:val>
                                        </p:tav>
                                      </p:tavLst>
                                    </p:anim>
                                    <p:anim calcmode="lin" valueType="num">
                                      <p:cBhvr>
                                        <p:cTn id="34" dur="2000" fill="hold"/>
                                        <p:tgtEl>
                                          <p:spTgt spid="4">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grpId="0"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animEffect transition="in" filter="fade">
                                      <p:cBhvr>
                                        <p:cTn id="39" dur="2000"/>
                                        <p:tgtEl>
                                          <p:spTgt spid="4">
                                            <p:txEl>
                                              <p:pRg st="2" end="2"/>
                                            </p:txEl>
                                          </p:spTgt>
                                        </p:tgtEl>
                                      </p:cBhvr>
                                    </p:animEffect>
                                    <p:anim calcmode="lin" valueType="num">
                                      <p:cBhvr>
                                        <p:cTn id="40" dur="2000" fill="hold"/>
                                        <p:tgtEl>
                                          <p:spTgt spid="4">
                                            <p:txEl>
                                              <p:pRg st="2" end="2"/>
                                            </p:txEl>
                                          </p:spTgt>
                                        </p:tgtEl>
                                        <p:attrNameLst>
                                          <p:attrName>ppt_w</p:attrName>
                                        </p:attrNameLst>
                                      </p:cBhvr>
                                      <p:tavLst>
                                        <p:tav tm="0" fmla="#ppt_w*sin(2.5*pi*$)">
                                          <p:val>
                                            <p:fltVal val="0"/>
                                          </p:val>
                                        </p:tav>
                                        <p:tav tm="100000">
                                          <p:val>
                                            <p:fltVal val="1"/>
                                          </p:val>
                                        </p:tav>
                                      </p:tavLst>
                                    </p:anim>
                                    <p:anim calcmode="lin" valueType="num">
                                      <p:cBhvr>
                                        <p:cTn id="41" dur="2000" fill="hold"/>
                                        <p:tgtEl>
                                          <p:spTgt spid="4">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4">
                                            <p:txEl>
                                              <p:pRg st="3" end="3"/>
                                            </p:txEl>
                                          </p:spTgt>
                                        </p:tgtEl>
                                        <p:attrNameLst>
                                          <p:attrName>style.visibility</p:attrName>
                                        </p:attrNameLst>
                                      </p:cBhvr>
                                      <p:to>
                                        <p:strVal val="visible"/>
                                      </p:to>
                                    </p:set>
                                    <p:animEffect transition="in" filter="fade">
                                      <p:cBhvr>
                                        <p:cTn id="46" dur="2000"/>
                                        <p:tgtEl>
                                          <p:spTgt spid="4">
                                            <p:txEl>
                                              <p:pRg st="3" end="3"/>
                                            </p:txEl>
                                          </p:spTgt>
                                        </p:tgtEl>
                                      </p:cBhvr>
                                    </p:animEffect>
                                    <p:anim calcmode="lin" valueType="num">
                                      <p:cBhvr>
                                        <p:cTn id="47" dur="2000" fill="hold"/>
                                        <p:tgtEl>
                                          <p:spTgt spid="4">
                                            <p:txEl>
                                              <p:pRg st="3" end="3"/>
                                            </p:txEl>
                                          </p:spTgt>
                                        </p:tgtEl>
                                        <p:attrNameLst>
                                          <p:attrName>ppt_w</p:attrName>
                                        </p:attrNameLst>
                                      </p:cBhvr>
                                      <p:tavLst>
                                        <p:tav tm="0" fmla="#ppt_w*sin(2.5*pi*$)">
                                          <p:val>
                                            <p:fltVal val="0"/>
                                          </p:val>
                                        </p:tav>
                                        <p:tav tm="100000">
                                          <p:val>
                                            <p:fltVal val="1"/>
                                          </p:val>
                                        </p:tav>
                                      </p:tavLst>
                                    </p:anim>
                                    <p:anim calcmode="lin" valueType="num">
                                      <p:cBhvr>
                                        <p:cTn id="48" dur="2000" fill="hold"/>
                                        <p:tgtEl>
                                          <p:spTgt spid="4">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barn(inVertical)">
                                      <p:cBhvr>
                                        <p:cTn id="5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056788" y="520679"/>
            <a:ext cx="9875463" cy="999746"/>
          </a:xfrm>
        </p:spPr>
        <p:txBody>
          <a:bodyPr/>
          <a:lstStyle/>
          <a:p>
            <a:r>
              <a:rPr lang="en-US" dirty="0">
                <a:solidFill>
                  <a:schemeClr val="accent2">
                    <a:lumMod val="75000"/>
                  </a:schemeClr>
                </a:solidFill>
              </a:rPr>
              <a:t>5. Evaluation Metrics</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1056788" y="2144209"/>
            <a:ext cx="10772734" cy="4467605"/>
          </a:xfrm>
        </p:spPr>
        <p:txBody>
          <a:bodyPr>
            <a:normAutofit/>
          </a:bodyPr>
          <a:lstStyle/>
          <a:p>
            <a:pPr marL="0" indent="0">
              <a:buNone/>
            </a:pPr>
            <a:r>
              <a:rPr lang="en-US" sz="2000" dirty="0"/>
              <a:t>To assess the performance of the spam detection model, we use several metrics:</a:t>
            </a:r>
          </a:p>
          <a:p>
            <a:pPr lvl="0"/>
            <a:r>
              <a:rPr lang="en-US" sz="2000" b="1" dirty="0"/>
              <a:t>Accuracy: </a:t>
            </a:r>
            <a:r>
              <a:rPr lang="en-US" sz="2000" dirty="0"/>
              <a:t>The percentage of correct predictions made by the model.</a:t>
            </a:r>
          </a:p>
          <a:p>
            <a:pPr lvl="0"/>
            <a:r>
              <a:rPr lang="en-US" sz="2000" b="1" dirty="0"/>
              <a:t>Precision:</a:t>
            </a:r>
            <a:r>
              <a:rPr lang="en-US" sz="2000" dirty="0"/>
              <a:t> The proportion of true positives (spam messages) among all predicted spam messages.</a:t>
            </a:r>
          </a:p>
          <a:p>
            <a:pPr lvl="0"/>
            <a:r>
              <a:rPr lang="en-US" sz="2000" b="1" dirty="0"/>
              <a:t>Recall:</a:t>
            </a:r>
            <a:r>
              <a:rPr lang="en-US" sz="2000" dirty="0"/>
              <a:t> The proportion of true positives (spam messages) among all actual spam messages.</a:t>
            </a:r>
          </a:p>
          <a:p>
            <a:pPr lvl="0"/>
            <a:r>
              <a:rPr lang="en-US" sz="2000" b="1" dirty="0"/>
              <a:t>F1-Score:</a:t>
            </a:r>
            <a:r>
              <a:rPr lang="en-US" sz="2000" dirty="0"/>
              <a:t> The harmonic mean of precision and recall, providing a balanced evaluation.</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8</a:t>
            </a:fld>
            <a:endParaRPr lang="en-US" dirty="0"/>
          </a:p>
        </p:txBody>
      </p:sp>
      <p:pic>
        <p:nvPicPr>
          <p:cNvPr id="4" name="Picture 3">
            <a:extLst>
              <a:ext uri="{FF2B5EF4-FFF2-40B4-BE49-F238E27FC236}">
                <a16:creationId xmlns:a16="http://schemas.microsoft.com/office/drawing/2014/main" id="{817FBBF9-2A61-AAE7-5650-9B7B10D66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5474" y="4891866"/>
            <a:ext cx="6858000" cy="1234440"/>
          </a:xfrm>
          <a:prstGeom prst="rect">
            <a:avLst/>
          </a:prstGeom>
        </p:spPr>
      </p:pic>
    </p:spTree>
    <p:extLst>
      <p:ext uri="{BB962C8B-B14F-4D97-AF65-F5344CB8AC3E}">
        <p14:creationId xmlns:p14="http://schemas.microsoft.com/office/powerpoint/2010/main" val="24980216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wipe(down)">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wipe(down)">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wipe(down)">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wipe(down)">
                                      <p:cBhvr>
                                        <p:cTn id="27" dur="500"/>
                                        <p:tgtEl>
                                          <p:spTgt spid="1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2">
                                            <p:txEl>
                                              <p:pRg st="4" end="4"/>
                                            </p:txEl>
                                          </p:spTgt>
                                        </p:tgtEl>
                                        <p:attrNameLst>
                                          <p:attrName>style.visibility</p:attrName>
                                        </p:attrNameLst>
                                      </p:cBhvr>
                                      <p:to>
                                        <p:strVal val="visible"/>
                                      </p:to>
                                    </p:set>
                                    <p:animEffect transition="in" filter="wipe(down)">
                                      <p:cBhvr>
                                        <p:cTn id="32" dur="500"/>
                                        <p:tgtEl>
                                          <p:spTgt spid="1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down)">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E6C9-791F-7BD0-1451-8B89A60DE140}"/>
              </a:ext>
            </a:extLst>
          </p:cNvPr>
          <p:cNvSpPr>
            <a:spLocks noGrp="1"/>
          </p:cNvSpPr>
          <p:nvPr>
            <p:ph type="title"/>
          </p:nvPr>
        </p:nvSpPr>
        <p:spPr>
          <a:xfrm>
            <a:off x="576775" y="452589"/>
            <a:ext cx="9340949" cy="952198"/>
          </a:xfrm>
        </p:spPr>
        <p:txBody>
          <a:bodyPr/>
          <a:lstStyle/>
          <a:p>
            <a:pPr lvl="0">
              <a:lnSpc>
                <a:spcPct val="150000"/>
              </a:lnSpc>
              <a:spcBef>
                <a:spcPts val="0"/>
              </a:spcBef>
            </a:pPr>
            <a:r>
              <a:rPr lang="en-US" sz="4000" cap="none" dirty="0">
                <a:solidFill>
                  <a:srgbClr val="1F2C8F"/>
                </a:solidFill>
                <a:latin typeface="Sabon Next LT"/>
                <a:ea typeface="+mn-ea"/>
                <a:cs typeface="+mn-cs"/>
              </a:rPr>
              <a:t>6. Deployment and Real-time Filtering</a:t>
            </a:r>
            <a:endParaRPr lang="en-US" sz="4000" b="0" cap="none" dirty="0">
              <a:solidFill>
                <a:srgbClr val="1F2C8F"/>
              </a:solidFill>
              <a:latin typeface="Sabon Next LT"/>
              <a:ea typeface="+mn-ea"/>
              <a:cs typeface="+mn-cs"/>
            </a:endParaRPr>
          </a:p>
        </p:txBody>
      </p:sp>
      <p:sp>
        <p:nvSpPr>
          <p:cNvPr id="3" name="Content Placeholder 2">
            <a:extLst>
              <a:ext uri="{FF2B5EF4-FFF2-40B4-BE49-F238E27FC236}">
                <a16:creationId xmlns:a16="http://schemas.microsoft.com/office/drawing/2014/main" id="{39FF6D8A-62DD-1FA2-6792-E54ED1F1DD5B}"/>
              </a:ext>
            </a:extLst>
          </p:cNvPr>
          <p:cNvSpPr>
            <a:spLocks noGrp="1"/>
          </p:cNvSpPr>
          <p:nvPr>
            <p:ph idx="1"/>
          </p:nvPr>
        </p:nvSpPr>
        <p:spPr>
          <a:xfrm>
            <a:off x="450167" y="1758461"/>
            <a:ext cx="11465168" cy="2030669"/>
          </a:xfrm>
        </p:spPr>
        <p:txBody>
          <a:bodyPr>
            <a:normAutofit/>
          </a:bodyPr>
          <a:lstStyle/>
          <a:p>
            <a:r>
              <a:rPr lang="en-US" dirty="0"/>
              <a:t>Once the model is trained and evaluated, it can be deployed for real-time spam classification. Users can input text (email or SMS), and the model will predict whether the message is spam or ham, along with the probability.</a:t>
            </a:r>
          </a:p>
        </p:txBody>
      </p:sp>
      <p:sp>
        <p:nvSpPr>
          <p:cNvPr id="4" name="Slide Number Placeholder 3">
            <a:extLst>
              <a:ext uri="{FF2B5EF4-FFF2-40B4-BE49-F238E27FC236}">
                <a16:creationId xmlns:a16="http://schemas.microsoft.com/office/drawing/2014/main" id="{8B013F56-6947-225E-6252-565A3FC8F17A}"/>
              </a:ext>
            </a:extLst>
          </p:cNvPr>
          <p:cNvSpPr>
            <a:spLocks noGrp="1"/>
          </p:cNvSpPr>
          <p:nvPr>
            <p:ph type="sldNum" sz="quarter" idx="10"/>
          </p:nvPr>
        </p:nvSpPr>
        <p:spPr/>
        <p:txBody>
          <a:bodyPr/>
          <a:lstStyle/>
          <a:p>
            <a:fld id="{48F63A3B-78C7-47BE-AE5E-E10140E04643}" type="slidenum">
              <a:rPr lang="en-US" smtClean="0"/>
              <a:pPr/>
              <a:t>9</a:t>
            </a:fld>
            <a:endParaRPr lang="en-US" dirty="0"/>
          </a:p>
        </p:txBody>
      </p:sp>
      <p:pic>
        <p:nvPicPr>
          <p:cNvPr id="6" name="Picture 5">
            <a:extLst>
              <a:ext uri="{FF2B5EF4-FFF2-40B4-BE49-F238E27FC236}">
                <a16:creationId xmlns:a16="http://schemas.microsoft.com/office/drawing/2014/main" id="{6296FF3D-427E-51E0-575F-702B0C476F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166" y="3429381"/>
            <a:ext cx="6858000" cy="1426845"/>
          </a:xfrm>
          <a:prstGeom prst="rect">
            <a:avLst/>
          </a:prstGeom>
        </p:spPr>
      </p:pic>
      <p:sp>
        <p:nvSpPr>
          <p:cNvPr id="7" name="TextBox 6">
            <a:extLst>
              <a:ext uri="{FF2B5EF4-FFF2-40B4-BE49-F238E27FC236}">
                <a16:creationId xmlns:a16="http://schemas.microsoft.com/office/drawing/2014/main" id="{5B222CE3-56C8-5CC6-9145-ABE2E0C9849C}"/>
              </a:ext>
            </a:extLst>
          </p:cNvPr>
          <p:cNvSpPr txBox="1"/>
          <p:nvPr/>
        </p:nvSpPr>
        <p:spPr>
          <a:xfrm>
            <a:off x="450166" y="5347508"/>
            <a:ext cx="11465168" cy="865173"/>
          </a:xfrm>
          <a:prstGeom prst="rect">
            <a:avLst/>
          </a:prstGeom>
          <a:noFill/>
        </p:spPr>
        <p:txBody>
          <a:bodyPr wrap="square" rtlCol="0">
            <a:spAutoFit/>
          </a:bodyPr>
          <a:lstStyle/>
          <a:p>
            <a:pPr marL="0" marR="0">
              <a:lnSpc>
                <a:spcPct val="107000"/>
              </a:lnSpc>
              <a:spcAft>
                <a:spcPts val="800"/>
              </a:spcAft>
            </a:pPr>
            <a:r>
              <a:rPr lang="en-US" sz="2400" kern="100" dirty="0">
                <a:solidFill>
                  <a:srgbClr val="202C8F"/>
                </a:solidFill>
                <a:effectLst/>
                <a:latin typeface="Sabon Next LT (Body)"/>
                <a:ea typeface="Calibri" panose="020F0502020204030204" pitchFamily="34" charset="0"/>
                <a:cs typeface="Arial" panose="020B0604020202020204" pitchFamily="34" charset="0"/>
              </a:rPr>
              <a:t>In a production environment, this could be integrated into email servers or messaging platforms to filter spam in real-time.</a:t>
            </a:r>
          </a:p>
        </p:txBody>
      </p:sp>
    </p:spTree>
    <p:extLst>
      <p:ext uri="{BB962C8B-B14F-4D97-AF65-F5344CB8AC3E}">
        <p14:creationId xmlns:p14="http://schemas.microsoft.com/office/powerpoint/2010/main" val="3627858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6DBB56F-4362-4386-A1A1-3DF89889661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{32214A18-66DE-4E08-B5D0-5C350406DE83}tf78438558_win32</Template>
  <TotalTime>222</TotalTime>
  <Words>1192</Words>
  <Application>Microsoft Office PowerPoint</Application>
  <PresentationFormat>Widescreen</PresentationFormat>
  <Paragraphs>86</Paragraphs>
  <Slides>20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 Black</vt:lpstr>
      <vt:lpstr>Calibri</vt:lpstr>
      <vt:lpstr>Courier New</vt:lpstr>
      <vt:lpstr>Sabon Next LT</vt:lpstr>
      <vt:lpstr>Sabon Next LT (Body)</vt:lpstr>
      <vt:lpstr>Symbol</vt:lpstr>
      <vt:lpstr>Custom</vt:lpstr>
      <vt:lpstr>Spam Detection AI Model</vt:lpstr>
      <vt:lpstr>agenda</vt:lpstr>
      <vt:lpstr> Overview</vt:lpstr>
      <vt:lpstr>1. System Architecture</vt:lpstr>
      <vt:lpstr>2. Data Collection and Preprocessing</vt:lpstr>
      <vt:lpstr>3. Feature Extraction</vt:lpstr>
      <vt:lpstr>4. Model Training and Evaluation</vt:lpstr>
      <vt:lpstr>5. Evaluation Metrics</vt:lpstr>
      <vt:lpstr>6. Deployment and Real-time Filtering</vt:lpstr>
      <vt:lpstr>7. Challenges and Considerations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Ahmed emad aboubakr ramadan mena Yousef assem Khaled menna ramadan malak ashraf</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Bakr</dc:creator>
  <cp:lastModifiedBy>Bakr</cp:lastModifiedBy>
  <cp:revision>6</cp:revision>
  <dcterms:created xsi:type="dcterms:W3CDTF">2024-11-09T19:32:17Z</dcterms:created>
  <dcterms:modified xsi:type="dcterms:W3CDTF">2024-11-23T13:49:03Z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